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2" r:id="rId2"/>
    <p:sldId id="325" r:id="rId3"/>
    <p:sldId id="324" r:id="rId4"/>
    <p:sldId id="32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CCFF"/>
    <a:srgbClr val="CCECFF"/>
    <a:srgbClr val="99CCFF"/>
    <a:srgbClr val="FFFF66"/>
    <a:srgbClr val="008000"/>
    <a:srgbClr val="FFFF99"/>
    <a:srgbClr val="FFFFFF"/>
    <a:srgbClr val="FFCC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6323" autoAdjust="0"/>
  </p:normalViewPr>
  <p:slideViewPr>
    <p:cSldViewPr>
      <p:cViewPr varScale="1">
        <p:scale>
          <a:sx n="52" d="100"/>
          <a:sy n="52" d="100"/>
        </p:scale>
        <p:origin x="1140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正方形/長方形 325">
            <a:extLst>
              <a:ext uri="{FF2B5EF4-FFF2-40B4-BE49-F238E27FC236}">
                <a16:creationId xmlns:a16="http://schemas.microsoft.com/office/drawing/2014/main" id="{51E249BD-585B-AE01-2C44-9461737287D6}"/>
              </a:ext>
            </a:extLst>
          </p:cNvPr>
          <p:cNvSpPr/>
          <p:nvPr/>
        </p:nvSpPr>
        <p:spPr>
          <a:xfrm>
            <a:off x="114299" y="142876"/>
            <a:ext cx="6638925" cy="590238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BF0D9C1-35A3-145B-FE64-3382CED94349}"/>
              </a:ext>
            </a:extLst>
          </p:cNvPr>
          <p:cNvSpPr txBox="1"/>
          <p:nvPr/>
        </p:nvSpPr>
        <p:spPr>
          <a:xfrm>
            <a:off x="316977" y="266910"/>
            <a:ext cx="6245776" cy="3206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en-US" altLang="ja-JP" sz="5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WBGT</a:t>
            </a:r>
            <a:r>
              <a:rPr kumimoji="1" lang="ja-JP" altLang="en-US" sz="5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値を確認して、熱中症対策を行いましょう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9840E5DB-EDC5-2035-40ED-16B6422A80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621971"/>
              </p:ext>
            </p:extLst>
          </p:nvPr>
        </p:nvGraphicFramePr>
        <p:xfrm>
          <a:off x="121371" y="5379919"/>
          <a:ext cx="6603446" cy="1723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3478">
                  <a:extLst>
                    <a:ext uri="{9D8B030D-6E8A-4147-A177-3AD203B41FA5}">
                      <a16:colId xmlns:a16="http://schemas.microsoft.com/office/drawing/2014/main" val="663305376"/>
                    </a:ext>
                  </a:extLst>
                </a:gridCol>
                <a:gridCol w="2179968">
                  <a:extLst>
                    <a:ext uri="{9D8B030D-6E8A-4147-A177-3AD203B41FA5}">
                      <a16:colId xmlns:a16="http://schemas.microsoft.com/office/drawing/2014/main" val="817551848"/>
                    </a:ext>
                  </a:extLst>
                </a:gridCol>
              </a:tblGrid>
              <a:tr h="3372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衣類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WBGT</a:t>
                      </a: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値に加えるべき</a:t>
                      </a:r>
                      <a:b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着衣補正値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(℃-WBGT)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004"/>
                  </a:ext>
                </a:extLst>
              </a:tr>
              <a:tr h="173296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作業服、つなぎ服、単層の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SMS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不織布製のつなぎ服</a:t>
                      </a:r>
                    </a:p>
                  </a:txBody>
                  <a:tcPr marL="9525" marR="9525" marT="9525" marB="0"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</a:t>
                      </a: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6436227"/>
                  </a:ext>
                </a:extLst>
              </a:tr>
              <a:tr h="173296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単層のポリオレフィン不織布製つなぎ服</a:t>
                      </a:r>
                    </a:p>
                  </a:txBody>
                  <a:tcPr marL="9525" marR="9525" marT="9525" marB="0"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776506"/>
                  </a:ext>
                </a:extLst>
              </a:tr>
              <a:tr h="173296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織物の衣服を二重に着用した場合</a:t>
                      </a:r>
                    </a:p>
                  </a:txBody>
                  <a:tcPr marL="9525" marR="9525" marT="9525" marB="0"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168856"/>
                  </a:ext>
                </a:extLst>
              </a:tr>
              <a:tr h="173296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つなぎ服の上に長袖ロング丈の不透湿性エプロンを着用した場合</a:t>
                      </a:r>
                    </a:p>
                  </a:txBody>
                  <a:tcPr marL="9525" marR="9525" marT="9525" marB="0"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460794"/>
                  </a:ext>
                </a:extLst>
              </a:tr>
              <a:tr h="173296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フードなしの単層の不透湿つなぎ服</a:t>
                      </a:r>
                    </a:p>
                  </a:txBody>
                  <a:tcPr marL="9525" marR="9525" marT="9525" marB="0"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168011"/>
                  </a:ext>
                </a:extLst>
              </a:tr>
              <a:tr h="173296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フードつき単層の不透湿つなぎ服</a:t>
                      </a:r>
                    </a:p>
                  </a:txBody>
                  <a:tcPr marL="9525" marR="9525" marT="9525" marB="0"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190842"/>
                  </a:ext>
                </a:extLst>
              </a:tr>
              <a:tr h="173296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服の上に着たフードなし不透湿性のつなぎ服</a:t>
                      </a:r>
                    </a:p>
                  </a:txBody>
                  <a:tcPr marL="9525" marR="9525" marT="9525" marB="0"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5425999"/>
                  </a:ext>
                </a:extLst>
              </a:tr>
              <a:tr h="173296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フード</a:t>
                      </a:r>
                    </a:p>
                  </a:txBody>
                  <a:tcPr marL="9525" marR="9525" marT="9525" marB="0"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＋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6865989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AEB04106-622F-BA29-36AE-7BF7ADB94E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01572"/>
              </p:ext>
            </p:extLst>
          </p:nvPr>
        </p:nvGraphicFramePr>
        <p:xfrm>
          <a:off x="129969" y="737668"/>
          <a:ext cx="6603446" cy="42265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174">
                  <a:extLst>
                    <a:ext uri="{9D8B030D-6E8A-4147-A177-3AD203B41FA5}">
                      <a16:colId xmlns:a16="http://schemas.microsoft.com/office/drawing/2014/main" val="1180944572"/>
                    </a:ext>
                  </a:extLst>
                </a:gridCol>
                <a:gridCol w="1217657">
                  <a:extLst>
                    <a:ext uri="{9D8B030D-6E8A-4147-A177-3AD203B41FA5}">
                      <a16:colId xmlns:a16="http://schemas.microsoft.com/office/drawing/2014/main" val="4269725079"/>
                    </a:ext>
                  </a:extLst>
                </a:gridCol>
                <a:gridCol w="960523">
                  <a:extLst>
                    <a:ext uri="{9D8B030D-6E8A-4147-A177-3AD203B41FA5}">
                      <a16:colId xmlns:a16="http://schemas.microsoft.com/office/drawing/2014/main" val="21298423"/>
                    </a:ext>
                  </a:extLst>
                </a:gridCol>
                <a:gridCol w="960523">
                  <a:extLst>
                    <a:ext uri="{9D8B030D-6E8A-4147-A177-3AD203B41FA5}">
                      <a16:colId xmlns:a16="http://schemas.microsoft.com/office/drawing/2014/main" val="2880162046"/>
                    </a:ext>
                  </a:extLst>
                </a:gridCol>
                <a:gridCol w="960523">
                  <a:extLst>
                    <a:ext uri="{9D8B030D-6E8A-4147-A177-3AD203B41FA5}">
                      <a16:colId xmlns:a16="http://schemas.microsoft.com/office/drawing/2014/main" val="600136588"/>
                    </a:ext>
                  </a:extLst>
                </a:gridCol>
                <a:gridCol w="960523">
                  <a:extLst>
                    <a:ext uri="{9D8B030D-6E8A-4147-A177-3AD203B41FA5}">
                      <a16:colId xmlns:a16="http://schemas.microsoft.com/office/drawing/2014/main" val="618381395"/>
                    </a:ext>
                  </a:extLst>
                </a:gridCol>
                <a:gridCol w="960523">
                  <a:extLst>
                    <a:ext uri="{9D8B030D-6E8A-4147-A177-3AD203B41FA5}">
                      <a16:colId xmlns:a16="http://schemas.microsoft.com/office/drawing/2014/main" val="857686049"/>
                    </a:ext>
                  </a:extLst>
                </a:gridCol>
              </a:tblGrid>
              <a:tr h="1321692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危険度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ほぼ安全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注意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警戒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厳重警戒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危険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3303489"/>
                  </a:ext>
                </a:extLst>
              </a:tr>
              <a:tr h="748538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WBGT</a:t>
                      </a:r>
                    </a:p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実測値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1577600"/>
                  </a:ext>
                </a:extLst>
              </a:tr>
              <a:tr h="72008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気温からの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目安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℃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まで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℃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℃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35℃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35℃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0707"/>
                  </a:ext>
                </a:extLst>
              </a:tr>
              <a:tr h="345030">
                <a:tc rowSpan="4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代謝率区分と</a:t>
                      </a:r>
                      <a:endParaRPr kumimoji="1" lang="en-US" altLang="ja-JP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休憩頻度目安</a:t>
                      </a:r>
                    </a:p>
                  </a:txBody>
                  <a:tcPr vert="eaVert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</a:t>
                      </a: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低代謝率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7279670"/>
                  </a:ext>
                </a:extLst>
              </a:tr>
              <a:tr h="3619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</a:t>
                      </a: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中程度代謝率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9548081"/>
                  </a:ext>
                </a:extLst>
              </a:tr>
              <a:tr h="36462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3.</a:t>
                      </a: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高代謝率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3285969"/>
                  </a:ext>
                </a:extLst>
              </a:tr>
              <a:tr h="36462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4.</a:t>
                      </a: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極高代謝率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970305"/>
                  </a:ext>
                </a:extLst>
              </a:tr>
            </a:tbl>
          </a:graphicData>
        </a:graphic>
      </p:graphicFrame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CBA9750A-E62D-F444-3886-BC45FF0229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740032"/>
              </p:ext>
            </p:extLst>
          </p:nvPr>
        </p:nvGraphicFramePr>
        <p:xfrm>
          <a:off x="124649" y="7519267"/>
          <a:ext cx="6608766" cy="2218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6825">
                  <a:extLst>
                    <a:ext uri="{9D8B030D-6E8A-4147-A177-3AD203B41FA5}">
                      <a16:colId xmlns:a16="http://schemas.microsoft.com/office/drawing/2014/main" val="663305376"/>
                    </a:ext>
                  </a:extLst>
                </a:gridCol>
                <a:gridCol w="5551941">
                  <a:extLst>
                    <a:ext uri="{9D8B030D-6E8A-4147-A177-3AD203B41FA5}">
                      <a16:colId xmlns:a16="http://schemas.microsoft.com/office/drawing/2014/main" val="817551848"/>
                    </a:ext>
                  </a:extLst>
                </a:gridCol>
              </a:tblGrid>
              <a:tr h="31503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代謝率区分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</a:t>
                      </a:r>
                      <a:endParaRPr lang="en-US" altLang="ja-JP" sz="9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004"/>
                  </a:ext>
                </a:extLst>
              </a:tr>
              <a:tr h="23506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0.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安静</a:t>
                      </a:r>
                    </a:p>
                  </a:txBody>
                  <a:tcPr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安静、楽な座位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6436227"/>
                  </a:ext>
                </a:extLst>
              </a:tr>
              <a:tr h="60564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低代謝率</a:t>
                      </a:r>
                    </a:p>
                  </a:txBody>
                  <a:tcPr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軽い手作業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書く、タイピング、描く、縫う、簿記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；手及び腕の作業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小さいペンチツール、点検、組立て又は軽い材料の区分け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；腕及び脚の作業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通常の状態での乗り物の運転、フットスイッチ及びペダルの操作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。 立位でドリル作業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小さい部品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；フライス盤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小さい部品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 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；コイル巻き；小さい電機子巻き；小さい力で駆動する機械；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2.5 km/h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以下での平たん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坦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な場所での歩き。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3571373"/>
                  </a:ext>
                </a:extLst>
              </a:tr>
              <a:tr h="60564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中程度代謝率</a:t>
                      </a:r>
                    </a:p>
                  </a:txBody>
                  <a:tcPr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継続的な手及び腕の作業［くぎ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釘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打ち、盛土］；腕及び脚の作業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トラックのオフロード運転、トラクター及び建設車両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；腕と胴体の作業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空気圧ハンマーでの作業、トラクター組立て、しっくい塗り、中くらいの重さの材料を断続的に持つ作業、草むしり、除草、果物及び野菜の収穫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；軽量な荷車及び手押し車を押したり引いたりする；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2.5 km/h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5.5 km/h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での平たんな場所での歩き；鍛造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776506"/>
                  </a:ext>
                </a:extLst>
              </a:tr>
              <a:tr h="228862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3.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高代謝率</a:t>
                      </a:r>
                    </a:p>
                  </a:txBody>
                  <a:tcPr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強度の腕及び胴体の作業；重量物の運搬（ショベル作業、ハンマー作業など）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816292"/>
                  </a:ext>
                </a:extLst>
              </a:tr>
              <a:tr h="22502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4.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極高代謝率</a:t>
                      </a:r>
                    </a:p>
                  </a:txBody>
                  <a:tcPr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最大速度の速さでのとても激しい活動（激しくシャベルを使ったり掘ったりするなど）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168856"/>
                  </a:ext>
                </a:extLst>
              </a:tr>
            </a:tbl>
          </a:graphicData>
        </a:graphic>
      </p:graphicFrame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E5CCC9EE-9437-B891-37B7-090F63A51229}"/>
              </a:ext>
            </a:extLst>
          </p:cNvPr>
          <p:cNvGrpSpPr/>
          <p:nvPr/>
        </p:nvGrpSpPr>
        <p:grpSpPr>
          <a:xfrm>
            <a:off x="5853157" y="870331"/>
            <a:ext cx="813608" cy="824052"/>
            <a:chOff x="6122123" y="3442370"/>
            <a:chExt cx="691038" cy="699908"/>
          </a:xfrm>
        </p:grpSpPr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91A68AA2-E922-C347-2B47-25E512B50B72}"/>
                </a:ext>
              </a:extLst>
            </p:cNvPr>
            <p:cNvSpPr/>
            <p:nvPr/>
          </p:nvSpPr>
          <p:spPr bwMode="auto">
            <a:xfrm rot="900000" flipH="1">
              <a:off x="6659833" y="3782132"/>
              <a:ext cx="151971" cy="213616"/>
            </a:xfrm>
            <a:prstGeom prst="ellipse">
              <a:avLst/>
            </a:prstGeom>
            <a:solidFill>
              <a:srgbClr val="FF7C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2E4923DE-1D41-DD06-3118-71BD9687B20E}"/>
                </a:ext>
              </a:extLst>
            </p:cNvPr>
            <p:cNvSpPr/>
            <p:nvPr/>
          </p:nvSpPr>
          <p:spPr bwMode="auto">
            <a:xfrm rot="900000" flipH="1">
              <a:off x="6689413" y="3823711"/>
              <a:ext cx="92811" cy="130458"/>
            </a:xfrm>
            <a:prstGeom prst="ellipse">
              <a:avLst/>
            </a:prstGeom>
            <a:solidFill>
              <a:srgbClr val="CC00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楕円 228">
              <a:extLst>
                <a:ext uri="{FF2B5EF4-FFF2-40B4-BE49-F238E27FC236}">
                  <a16:creationId xmlns:a16="http://schemas.microsoft.com/office/drawing/2014/main" id="{AE9A1E62-47E0-008C-0952-38F3BE6E88EF}"/>
                </a:ext>
              </a:extLst>
            </p:cNvPr>
            <p:cNvSpPr/>
            <p:nvPr/>
          </p:nvSpPr>
          <p:spPr bwMode="auto">
            <a:xfrm rot="20700000">
              <a:off x="6122123" y="3782132"/>
              <a:ext cx="151971" cy="213616"/>
            </a:xfrm>
            <a:prstGeom prst="ellipse">
              <a:avLst/>
            </a:prstGeom>
            <a:solidFill>
              <a:srgbClr val="FF7C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AA9C292E-D6FA-950B-A314-79BFCC9FBBD9}"/>
                </a:ext>
              </a:extLst>
            </p:cNvPr>
            <p:cNvSpPr/>
            <p:nvPr/>
          </p:nvSpPr>
          <p:spPr bwMode="auto">
            <a:xfrm rot="20700000">
              <a:off x="6151703" y="3823710"/>
              <a:ext cx="92811" cy="130458"/>
            </a:xfrm>
            <a:prstGeom prst="ellipse">
              <a:avLst/>
            </a:prstGeom>
            <a:solidFill>
              <a:srgbClr val="CC00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846CFBE6-1163-E324-D2BC-952B4E57EEF5}"/>
                </a:ext>
              </a:extLst>
            </p:cNvPr>
            <p:cNvSpPr/>
            <p:nvPr/>
          </p:nvSpPr>
          <p:spPr bwMode="auto">
            <a:xfrm>
              <a:off x="6166253" y="3480408"/>
              <a:ext cx="599788" cy="654791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D6815484-C40A-F31D-B37D-CCFEE3D7085E}"/>
                </a:ext>
              </a:extLst>
            </p:cNvPr>
            <p:cNvSpPr/>
            <p:nvPr/>
          </p:nvSpPr>
          <p:spPr bwMode="auto">
            <a:xfrm>
              <a:off x="6198877" y="3550621"/>
              <a:ext cx="536173" cy="591657"/>
            </a:xfrm>
            <a:prstGeom prst="ellipse">
              <a:avLst/>
            </a:prstGeom>
            <a:solidFill>
              <a:srgbClr val="FF7C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5472823C-5A09-0570-E27D-1265037B78B5}"/>
                </a:ext>
              </a:extLst>
            </p:cNvPr>
            <p:cNvSpPr/>
            <p:nvPr/>
          </p:nvSpPr>
          <p:spPr bwMode="auto">
            <a:xfrm>
              <a:off x="6441826" y="3983322"/>
              <a:ext cx="52823" cy="19453"/>
            </a:xfrm>
            <a:prstGeom prst="ellipse">
              <a:avLst/>
            </a:prstGeom>
            <a:solidFill>
              <a:srgbClr val="CC00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二等辺三角形 46">
              <a:extLst>
                <a:ext uri="{FF2B5EF4-FFF2-40B4-BE49-F238E27FC236}">
                  <a16:creationId xmlns:a16="http://schemas.microsoft.com/office/drawing/2014/main" id="{E5A60B4C-313B-A3EF-BE9B-B4A1877C0EEC}"/>
                </a:ext>
              </a:extLst>
            </p:cNvPr>
            <p:cNvSpPr/>
            <p:nvPr/>
          </p:nvSpPr>
          <p:spPr bwMode="auto">
            <a:xfrm>
              <a:off x="6376547" y="4021619"/>
              <a:ext cx="187776" cy="64799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27F97EFA-EB59-7C79-BBDD-469BFB10C0D2}"/>
                </a:ext>
              </a:extLst>
            </p:cNvPr>
            <p:cNvSpPr/>
            <p:nvPr/>
          </p:nvSpPr>
          <p:spPr bwMode="auto">
            <a:xfrm>
              <a:off x="6123314" y="3442370"/>
              <a:ext cx="689847" cy="347067"/>
            </a:xfrm>
            <a:custGeom>
              <a:avLst/>
              <a:gdLst>
                <a:gd name="connsiteX0" fmla="*/ 807661 w 1621311"/>
                <a:gd name="connsiteY0" fmla="*/ 0 h 795310"/>
                <a:gd name="connsiteX1" fmla="*/ 1517763 w 1621311"/>
                <a:gd name="connsiteY1" fmla="*/ 580872 h 795310"/>
                <a:gd name="connsiteX2" fmla="*/ 1530444 w 1621311"/>
                <a:gd name="connsiteY2" fmla="*/ 707122 h 795310"/>
                <a:gd name="connsiteX3" fmla="*/ 1577217 w 1621311"/>
                <a:gd name="connsiteY3" fmla="*/ 707122 h 795310"/>
                <a:gd name="connsiteX4" fmla="*/ 1621311 w 1621311"/>
                <a:gd name="connsiteY4" fmla="*/ 751216 h 795310"/>
                <a:gd name="connsiteX5" fmla="*/ 1577217 w 1621311"/>
                <a:gd name="connsiteY5" fmla="*/ 795310 h 795310"/>
                <a:gd name="connsiteX6" fmla="*/ 44094 w 1621311"/>
                <a:gd name="connsiteY6" fmla="*/ 795310 h 795310"/>
                <a:gd name="connsiteX7" fmla="*/ 0 w 1621311"/>
                <a:gd name="connsiteY7" fmla="*/ 751216 h 795310"/>
                <a:gd name="connsiteX8" fmla="*/ 44094 w 1621311"/>
                <a:gd name="connsiteY8" fmla="*/ 707122 h 795310"/>
                <a:gd name="connsiteX9" fmla="*/ 84878 w 1621311"/>
                <a:gd name="connsiteY9" fmla="*/ 707122 h 795310"/>
                <a:gd name="connsiteX10" fmla="*/ 97559 w 1621311"/>
                <a:gd name="connsiteY10" fmla="*/ 580872 h 795310"/>
                <a:gd name="connsiteX11" fmla="*/ 807661 w 1621311"/>
                <a:gd name="connsiteY11" fmla="*/ 0 h 79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311" h="795310">
                  <a:moveTo>
                    <a:pt x="807661" y="0"/>
                  </a:moveTo>
                  <a:cubicBezTo>
                    <a:pt x="1157933" y="0"/>
                    <a:pt x="1450176" y="249369"/>
                    <a:pt x="1517763" y="580872"/>
                  </a:cubicBezTo>
                  <a:lnTo>
                    <a:pt x="1530444" y="707122"/>
                  </a:lnTo>
                  <a:lnTo>
                    <a:pt x="1577217" y="707122"/>
                  </a:lnTo>
                  <a:cubicBezTo>
                    <a:pt x="1601569" y="707122"/>
                    <a:pt x="1621311" y="726864"/>
                    <a:pt x="1621311" y="751216"/>
                  </a:cubicBezTo>
                  <a:cubicBezTo>
                    <a:pt x="1621311" y="775568"/>
                    <a:pt x="1601569" y="795310"/>
                    <a:pt x="1577217" y="795310"/>
                  </a:cubicBezTo>
                  <a:lnTo>
                    <a:pt x="44094" y="795310"/>
                  </a:lnTo>
                  <a:cubicBezTo>
                    <a:pt x="19742" y="795310"/>
                    <a:pt x="0" y="775568"/>
                    <a:pt x="0" y="751216"/>
                  </a:cubicBezTo>
                  <a:cubicBezTo>
                    <a:pt x="0" y="726864"/>
                    <a:pt x="19742" y="707122"/>
                    <a:pt x="44094" y="707122"/>
                  </a:cubicBezTo>
                  <a:lnTo>
                    <a:pt x="84878" y="707122"/>
                  </a:lnTo>
                  <a:lnTo>
                    <a:pt x="97559" y="580872"/>
                  </a:lnTo>
                  <a:cubicBezTo>
                    <a:pt x="165147" y="249369"/>
                    <a:pt x="457389" y="0"/>
                    <a:pt x="807661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6" name="加算記号 235">
              <a:extLst>
                <a:ext uri="{FF2B5EF4-FFF2-40B4-BE49-F238E27FC236}">
                  <a16:creationId xmlns:a16="http://schemas.microsoft.com/office/drawing/2014/main" id="{C777A5F5-568D-E6E0-8109-508CC719DF64}"/>
                </a:ext>
              </a:extLst>
            </p:cNvPr>
            <p:cNvSpPr/>
            <p:nvPr/>
          </p:nvSpPr>
          <p:spPr bwMode="auto">
            <a:xfrm>
              <a:off x="6389566" y="3623302"/>
              <a:ext cx="154795" cy="154795"/>
            </a:xfrm>
            <a:prstGeom prst="mathPlus">
              <a:avLst/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8E803139-8FB7-F4C1-2CC6-EC932C21C0D7}"/>
                </a:ext>
              </a:extLst>
            </p:cNvPr>
            <p:cNvSpPr/>
            <p:nvPr/>
          </p:nvSpPr>
          <p:spPr bwMode="auto">
            <a:xfrm>
              <a:off x="6571987" y="3956118"/>
              <a:ext cx="109763" cy="38735"/>
            </a:xfrm>
            <a:prstGeom prst="ellipse">
              <a:avLst/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楕円 237">
              <a:extLst>
                <a:ext uri="{FF2B5EF4-FFF2-40B4-BE49-F238E27FC236}">
                  <a16:creationId xmlns:a16="http://schemas.microsoft.com/office/drawing/2014/main" id="{E3215B44-A18D-C69A-4636-424655695F21}"/>
                </a:ext>
              </a:extLst>
            </p:cNvPr>
            <p:cNvSpPr/>
            <p:nvPr/>
          </p:nvSpPr>
          <p:spPr bwMode="auto">
            <a:xfrm>
              <a:off x="6257887" y="3956118"/>
              <a:ext cx="109763" cy="38735"/>
            </a:xfrm>
            <a:prstGeom prst="ellipse">
              <a:avLst/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43FF69B9-A1F7-0B3E-9D7F-A796E9B2BC6A}"/>
                </a:ext>
              </a:extLst>
            </p:cNvPr>
            <p:cNvSpPr/>
            <p:nvPr/>
          </p:nvSpPr>
          <p:spPr>
            <a:xfrm>
              <a:off x="6547063" y="3812839"/>
              <a:ext cx="122590" cy="108155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F6A58942-1FCA-F85A-9286-E50E9D3E32D2}"/>
                </a:ext>
              </a:extLst>
            </p:cNvPr>
            <p:cNvSpPr/>
            <p:nvPr/>
          </p:nvSpPr>
          <p:spPr>
            <a:xfrm>
              <a:off x="6269448" y="3812839"/>
              <a:ext cx="122590" cy="108155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1" name="楕円 22">
              <a:extLst>
                <a:ext uri="{FF2B5EF4-FFF2-40B4-BE49-F238E27FC236}">
                  <a16:creationId xmlns:a16="http://schemas.microsoft.com/office/drawing/2014/main" id="{752C5C1F-2329-F329-426B-162E54932577}"/>
                </a:ext>
              </a:extLst>
            </p:cNvPr>
            <p:cNvSpPr/>
            <p:nvPr/>
          </p:nvSpPr>
          <p:spPr>
            <a:xfrm>
              <a:off x="6630508" y="3699541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2" name="楕円 22">
              <a:extLst>
                <a:ext uri="{FF2B5EF4-FFF2-40B4-BE49-F238E27FC236}">
                  <a16:creationId xmlns:a16="http://schemas.microsoft.com/office/drawing/2014/main" id="{FFBBA997-451F-9226-3148-3A515064FB81}"/>
                </a:ext>
              </a:extLst>
            </p:cNvPr>
            <p:cNvSpPr/>
            <p:nvPr/>
          </p:nvSpPr>
          <p:spPr>
            <a:xfrm>
              <a:off x="6608357" y="3459103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3" name="楕円 22">
              <a:extLst>
                <a:ext uri="{FF2B5EF4-FFF2-40B4-BE49-F238E27FC236}">
                  <a16:creationId xmlns:a16="http://schemas.microsoft.com/office/drawing/2014/main" id="{BD5F8D8F-B7F2-4681-6E57-C54B85204074}"/>
                </a:ext>
              </a:extLst>
            </p:cNvPr>
            <p:cNvSpPr/>
            <p:nvPr/>
          </p:nvSpPr>
          <p:spPr>
            <a:xfrm>
              <a:off x="6232019" y="3739930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4" name="楕円 22">
              <a:extLst>
                <a:ext uri="{FF2B5EF4-FFF2-40B4-BE49-F238E27FC236}">
                  <a16:creationId xmlns:a16="http://schemas.microsoft.com/office/drawing/2014/main" id="{29133DF0-7969-AD92-C6BA-A233B1CA4C0B}"/>
                </a:ext>
              </a:extLst>
            </p:cNvPr>
            <p:cNvSpPr/>
            <p:nvPr/>
          </p:nvSpPr>
          <p:spPr>
            <a:xfrm>
              <a:off x="6224299" y="3927766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5" name="楕円 22">
              <a:extLst>
                <a:ext uri="{FF2B5EF4-FFF2-40B4-BE49-F238E27FC236}">
                  <a16:creationId xmlns:a16="http://schemas.microsoft.com/office/drawing/2014/main" id="{07DA1FA1-48FA-6CB4-3AC1-21D01A48BAF0}"/>
                </a:ext>
              </a:extLst>
            </p:cNvPr>
            <p:cNvSpPr/>
            <p:nvPr/>
          </p:nvSpPr>
          <p:spPr>
            <a:xfrm>
              <a:off x="6284382" y="3552093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6" name="楕円 22">
              <a:extLst>
                <a:ext uri="{FF2B5EF4-FFF2-40B4-BE49-F238E27FC236}">
                  <a16:creationId xmlns:a16="http://schemas.microsoft.com/office/drawing/2014/main" id="{EEC89B7F-8F1B-E829-27C3-5D21C43E6DB9}"/>
                </a:ext>
              </a:extLst>
            </p:cNvPr>
            <p:cNvSpPr/>
            <p:nvPr/>
          </p:nvSpPr>
          <p:spPr>
            <a:xfrm>
              <a:off x="6645710" y="3996398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7" name="楕円 22">
              <a:extLst>
                <a:ext uri="{FF2B5EF4-FFF2-40B4-BE49-F238E27FC236}">
                  <a16:creationId xmlns:a16="http://schemas.microsoft.com/office/drawing/2014/main" id="{97E53EB9-334E-E32E-02F0-E94F7989F536}"/>
                </a:ext>
              </a:extLst>
            </p:cNvPr>
            <p:cNvSpPr/>
            <p:nvPr/>
          </p:nvSpPr>
          <p:spPr>
            <a:xfrm>
              <a:off x="6425458" y="3804126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8" name="楕円 22">
              <a:extLst>
                <a:ext uri="{FF2B5EF4-FFF2-40B4-BE49-F238E27FC236}">
                  <a16:creationId xmlns:a16="http://schemas.microsoft.com/office/drawing/2014/main" id="{FFDBAC30-7EC6-3E58-E004-8385D34CD922}"/>
                </a:ext>
              </a:extLst>
            </p:cNvPr>
            <p:cNvSpPr/>
            <p:nvPr/>
          </p:nvSpPr>
          <p:spPr>
            <a:xfrm>
              <a:off x="6742712" y="4052861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9" name="楕円 22">
              <a:extLst>
                <a:ext uri="{FF2B5EF4-FFF2-40B4-BE49-F238E27FC236}">
                  <a16:creationId xmlns:a16="http://schemas.microsoft.com/office/drawing/2014/main" id="{46105863-8BDE-EC1D-2295-5D1EFC5EA4CD}"/>
                </a:ext>
              </a:extLst>
            </p:cNvPr>
            <p:cNvSpPr/>
            <p:nvPr/>
          </p:nvSpPr>
          <p:spPr>
            <a:xfrm>
              <a:off x="6151500" y="4029734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F99C5B6E-C949-1CA0-CB49-36E42E653C1F}"/>
              </a:ext>
            </a:extLst>
          </p:cNvPr>
          <p:cNvGrpSpPr/>
          <p:nvPr/>
        </p:nvGrpSpPr>
        <p:grpSpPr>
          <a:xfrm>
            <a:off x="1987919" y="870331"/>
            <a:ext cx="813608" cy="824052"/>
            <a:chOff x="2837765" y="3442370"/>
            <a:chExt cx="691038" cy="699908"/>
          </a:xfrm>
        </p:grpSpPr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848580F4-2CA2-2299-EDC8-EF94205312EC}"/>
                </a:ext>
              </a:extLst>
            </p:cNvPr>
            <p:cNvSpPr/>
            <p:nvPr/>
          </p:nvSpPr>
          <p:spPr bwMode="auto">
            <a:xfrm rot="900000" flipH="1">
              <a:off x="3375475" y="3782132"/>
              <a:ext cx="151971" cy="21361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楕円 251">
              <a:extLst>
                <a:ext uri="{FF2B5EF4-FFF2-40B4-BE49-F238E27FC236}">
                  <a16:creationId xmlns:a16="http://schemas.microsoft.com/office/drawing/2014/main" id="{5AE0C4A4-D9AF-2270-9566-4092CA2284AC}"/>
                </a:ext>
              </a:extLst>
            </p:cNvPr>
            <p:cNvSpPr/>
            <p:nvPr/>
          </p:nvSpPr>
          <p:spPr bwMode="auto">
            <a:xfrm rot="900000" flipH="1">
              <a:off x="3405055" y="3823711"/>
              <a:ext cx="92811" cy="130458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楕円 252">
              <a:extLst>
                <a:ext uri="{FF2B5EF4-FFF2-40B4-BE49-F238E27FC236}">
                  <a16:creationId xmlns:a16="http://schemas.microsoft.com/office/drawing/2014/main" id="{95758968-054E-C0B1-5532-74F4EC41C4AE}"/>
                </a:ext>
              </a:extLst>
            </p:cNvPr>
            <p:cNvSpPr/>
            <p:nvPr/>
          </p:nvSpPr>
          <p:spPr bwMode="auto">
            <a:xfrm rot="20700000">
              <a:off x="2837765" y="3782132"/>
              <a:ext cx="151971" cy="21361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楕円 253">
              <a:extLst>
                <a:ext uri="{FF2B5EF4-FFF2-40B4-BE49-F238E27FC236}">
                  <a16:creationId xmlns:a16="http://schemas.microsoft.com/office/drawing/2014/main" id="{599CB315-EC5C-D907-FB7F-14504BC42042}"/>
                </a:ext>
              </a:extLst>
            </p:cNvPr>
            <p:cNvSpPr/>
            <p:nvPr/>
          </p:nvSpPr>
          <p:spPr bwMode="auto">
            <a:xfrm rot="20700000">
              <a:off x="2867345" y="3823710"/>
              <a:ext cx="92811" cy="130458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楕円 254">
              <a:extLst>
                <a:ext uri="{FF2B5EF4-FFF2-40B4-BE49-F238E27FC236}">
                  <a16:creationId xmlns:a16="http://schemas.microsoft.com/office/drawing/2014/main" id="{4621D553-FD79-69E9-B9DC-D1B35693678E}"/>
                </a:ext>
              </a:extLst>
            </p:cNvPr>
            <p:cNvSpPr/>
            <p:nvPr/>
          </p:nvSpPr>
          <p:spPr bwMode="auto">
            <a:xfrm>
              <a:off x="2881895" y="3480408"/>
              <a:ext cx="599788" cy="654791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楕円 255">
              <a:extLst>
                <a:ext uri="{FF2B5EF4-FFF2-40B4-BE49-F238E27FC236}">
                  <a16:creationId xmlns:a16="http://schemas.microsoft.com/office/drawing/2014/main" id="{EDB46BC3-6CA0-6B96-BEF5-5D0BF0F2207D}"/>
                </a:ext>
              </a:extLst>
            </p:cNvPr>
            <p:cNvSpPr/>
            <p:nvPr/>
          </p:nvSpPr>
          <p:spPr bwMode="auto">
            <a:xfrm>
              <a:off x="2914519" y="3550621"/>
              <a:ext cx="536173" cy="591657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楕円 256">
              <a:extLst>
                <a:ext uri="{FF2B5EF4-FFF2-40B4-BE49-F238E27FC236}">
                  <a16:creationId xmlns:a16="http://schemas.microsoft.com/office/drawing/2014/main" id="{544E6425-24F1-6CB6-2B83-AEECBBC31FC2}"/>
                </a:ext>
              </a:extLst>
            </p:cNvPr>
            <p:cNvSpPr/>
            <p:nvPr/>
          </p:nvSpPr>
          <p:spPr bwMode="auto">
            <a:xfrm>
              <a:off x="3157468" y="3983322"/>
              <a:ext cx="52823" cy="19453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二等辺三角形 46">
              <a:extLst>
                <a:ext uri="{FF2B5EF4-FFF2-40B4-BE49-F238E27FC236}">
                  <a16:creationId xmlns:a16="http://schemas.microsoft.com/office/drawing/2014/main" id="{EF9FFD92-E570-ABC6-A485-D5D77B737F6E}"/>
                </a:ext>
              </a:extLst>
            </p:cNvPr>
            <p:cNvSpPr/>
            <p:nvPr/>
          </p:nvSpPr>
          <p:spPr bwMode="auto">
            <a:xfrm rot="10800000">
              <a:off x="3076383" y="4032445"/>
              <a:ext cx="219387" cy="68157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593D8DBE-662C-5C24-9CC3-D25EBF4FD606}"/>
                </a:ext>
              </a:extLst>
            </p:cNvPr>
            <p:cNvSpPr/>
            <p:nvPr/>
          </p:nvSpPr>
          <p:spPr bwMode="auto">
            <a:xfrm>
              <a:off x="2838956" y="3442370"/>
              <a:ext cx="689847" cy="347067"/>
            </a:xfrm>
            <a:custGeom>
              <a:avLst/>
              <a:gdLst>
                <a:gd name="connsiteX0" fmla="*/ 807661 w 1621311"/>
                <a:gd name="connsiteY0" fmla="*/ 0 h 795310"/>
                <a:gd name="connsiteX1" fmla="*/ 1517763 w 1621311"/>
                <a:gd name="connsiteY1" fmla="*/ 580872 h 795310"/>
                <a:gd name="connsiteX2" fmla="*/ 1530444 w 1621311"/>
                <a:gd name="connsiteY2" fmla="*/ 707122 h 795310"/>
                <a:gd name="connsiteX3" fmla="*/ 1577217 w 1621311"/>
                <a:gd name="connsiteY3" fmla="*/ 707122 h 795310"/>
                <a:gd name="connsiteX4" fmla="*/ 1621311 w 1621311"/>
                <a:gd name="connsiteY4" fmla="*/ 751216 h 795310"/>
                <a:gd name="connsiteX5" fmla="*/ 1577217 w 1621311"/>
                <a:gd name="connsiteY5" fmla="*/ 795310 h 795310"/>
                <a:gd name="connsiteX6" fmla="*/ 44094 w 1621311"/>
                <a:gd name="connsiteY6" fmla="*/ 795310 h 795310"/>
                <a:gd name="connsiteX7" fmla="*/ 0 w 1621311"/>
                <a:gd name="connsiteY7" fmla="*/ 751216 h 795310"/>
                <a:gd name="connsiteX8" fmla="*/ 44094 w 1621311"/>
                <a:gd name="connsiteY8" fmla="*/ 707122 h 795310"/>
                <a:gd name="connsiteX9" fmla="*/ 84878 w 1621311"/>
                <a:gd name="connsiteY9" fmla="*/ 707122 h 795310"/>
                <a:gd name="connsiteX10" fmla="*/ 97559 w 1621311"/>
                <a:gd name="connsiteY10" fmla="*/ 580872 h 795310"/>
                <a:gd name="connsiteX11" fmla="*/ 807661 w 1621311"/>
                <a:gd name="connsiteY11" fmla="*/ 0 h 79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311" h="795310">
                  <a:moveTo>
                    <a:pt x="807661" y="0"/>
                  </a:moveTo>
                  <a:cubicBezTo>
                    <a:pt x="1157933" y="0"/>
                    <a:pt x="1450176" y="249369"/>
                    <a:pt x="1517763" y="580872"/>
                  </a:cubicBezTo>
                  <a:lnTo>
                    <a:pt x="1530444" y="707122"/>
                  </a:lnTo>
                  <a:lnTo>
                    <a:pt x="1577217" y="707122"/>
                  </a:lnTo>
                  <a:cubicBezTo>
                    <a:pt x="1601569" y="707122"/>
                    <a:pt x="1621311" y="726864"/>
                    <a:pt x="1621311" y="751216"/>
                  </a:cubicBezTo>
                  <a:cubicBezTo>
                    <a:pt x="1621311" y="775568"/>
                    <a:pt x="1601569" y="795310"/>
                    <a:pt x="1577217" y="795310"/>
                  </a:cubicBezTo>
                  <a:lnTo>
                    <a:pt x="44094" y="795310"/>
                  </a:lnTo>
                  <a:cubicBezTo>
                    <a:pt x="19742" y="795310"/>
                    <a:pt x="0" y="775568"/>
                    <a:pt x="0" y="751216"/>
                  </a:cubicBezTo>
                  <a:cubicBezTo>
                    <a:pt x="0" y="726864"/>
                    <a:pt x="19742" y="707122"/>
                    <a:pt x="44094" y="707122"/>
                  </a:cubicBezTo>
                  <a:lnTo>
                    <a:pt x="84878" y="707122"/>
                  </a:lnTo>
                  <a:lnTo>
                    <a:pt x="97559" y="580872"/>
                  </a:lnTo>
                  <a:cubicBezTo>
                    <a:pt x="165147" y="249369"/>
                    <a:pt x="457389" y="0"/>
                    <a:pt x="807661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0" name="楕円 259">
              <a:extLst>
                <a:ext uri="{FF2B5EF4-FFF2-40B4-BE49-F238E27FC236}">
                  <a16:creationId xmlns:a16="http://schemas.microsoft.com/office/drawing/2014/main" id="{FE44175A-82BF-C393-EC43-32405D446D77}"/>
                </a:ext>
              </a:extLst>
            </p:cNvPr>
            <p:cNvSpPr/>
            <p:nvPr/>
          </p:nvSpPr>
          <p:spPr bwMode="auto">
            <a:xfrm>
              <a:off x="3025427" y="3836126"/>
              <a:ext cx="56299" cy="6869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楕円 260">
              <a:extLst>
                <a:ext uri="{FF2B5EF4-FFF2-40B4-BE49-F238E27FC236}">
                  <a16:creationId xmlns:a16="http://schemas.microsoft.com/office/drawing/2014/main" id="{B0B60350-21C2-5B87-9E07-421D5A638666}"/>
                </a:ext>
              </a:extLst>
            </p:cNvPr>
            <p:cNvSpPr/>
            <p:nvPr/>
          </p:nvSpPr>
          <p:spPr bwMode="auto">
            <a:xfrm>
              <a:off x="3298988" y="3836126"/>
              <a:ext cx="56299" cy="6869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加算記号 261">
              <a:extLst>
                <a:ext uri="{FF2B5EF4-FFF2-40B4-BE49-F238E27FC236}">
                  <a16:creationId xmlns:a16="http://schemas.microsoft.com/office/drawing/2014/main" id="{A37D62F4-A3ED-1936-CC7F-1750FF7F2220}"/>
                </a:ext>
              </a:extLst>
            </p:cNvPr>
            <p:cNvSpPr/>
            <p:nvPr/>
          </p:nvSpPr>
          <p:spPr bwMode="auto">
            <a:xfrm>
              <a:off x="3105208" y="3623302"/>
              <a:ext cx="154795" cy="154795"/>
            </a:xfrm>
            <a:prstGeom prst="mathPlus">
              <a:avLst/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四角形: 角を丸くする 262">
              <a:extLst>
                <a:ext uri="{FF2B5EF4-FFF2-40B4-BE49-F238E27FC236}">
                  <a16:creationId xmlns:a16="http://schemas.microsoft.com/office/drawing/2014/main" id="{40D57B5C-C7D3-366B-BA86-B7D60688E022}"/>
                </a:ext>
              </a:extLst>
            </p:cNvPr>
            <p:cNvSpPr/>
            <p:nvPr/>
          </p:nvSpPr>
          <p:spPr bwMode="auto">
            <a:xfrm>
              <a:off x="2970250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四角形: 角を丸くする 263">
              <a:extLst>
                <a:ext uri="{FF2B5EF4-FFF2-40B4-BE49-F238E27FC236}">
                  <a16:creationId xmlns:a16="http://schemas.microsoft.com/office/drawing/2014/main" id="{579787C1-57E4-F633-887F-2F894A7E764F}"/>
                </a:ext>
              </a:extLst>
            </p:cNvPr>
            <p:cNvSpPr/>
            <p:nvPr/>
          </p:nvSpPr>
          <p:spPr bwMode="auto">
            <a:xfrm flipH="1">
              <a:off x="3269059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E03B49B4-0EDD-5562-3A3B-CA78DB64B4CC}"/>
              </a:ext>
            </a:extLst>
          </p:cNvPr>
          <p:cNvGrpSpPr/>
          <p:nvPr/>
        </p:nvGrpSpPr>
        <p:grpSpPr>
          <a:xfrm>
            <a:off x="3920538" y="870331"/>
            <a:ext cx="813608" cy="824052"/>
            <a:chOff x="4472379" y="3442370"/>
            <a:chExt cx="691038" cy="699908"/>
          </a:xfrm>
        </p:grpSpPr>
        <p:sp>
          <p:nvSpPr>
            <p:cNvPr id="266" name="楕円 265">
              <a:extLst>
                <a:ext uri="{FF2B5EF4-FFF2-40B4-BE49-F238E27FC236}">
                  <a16:creationId xmlns:a16="http://schemas.microsoft.com/office/drawing/2014/main" id="{D1F39D02-3D1F-A731-0618-694A1CBDA808}"/>
                </a:ext>
              </a:extLst>
            </p:cNvPr>
            <p:cNvSpPr/>
            <p:nvPr/>
          </p:nvSpPr>
          <p:spPr bwMode="auto">
            <a:xfrm rot="900000" flipH="1">
              <a:off x="5010089" y="3782132"/>
              <a:ext cx="151971" cy="213616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楕円 266">
              <a:extLst>
                <a:ext uri="{FF2B5EF4-FFF2-40B4-BE49-F238E27FC236}">
                  <a16:creationId xmlns:a16="http://schemas.microsoft.com/office/drawing/2014/main" id="{41A3A0AF-6288-D688-2268-F2284E15FF92}"/>
                </a:ext>
              </a:extLst>
            </p:cNvPr>
            <p:cNvSpPr/>
            <p:nvPr/>
          </p:nvSpPr>
          <p:spPr bwMode="auto">
            <a:xfrm rot="900000" flipH="1">
              <a:off x="5039669" y="3823711"/>
              <a:ext cx="92811" cy="130458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楕円 267">
              <a:extLst>
                <a:ext uri="{FF2B5EF4-FFF2-40B4-BE49-F238E27FC236}">
                  <a16:creationId xmlns:a16="http://schemas.microsoft.com/office/drawing/2014/main" id="{C8EBD2F1-7D4B-9E19-B553-38C058B1ACE3}"/>
                </a:ext>
              </a:extLst>
            </p:cNvPr>
            <p:cNvSpPr/>
            <p:nvPr/>
          </p:nvSpPr>
          <p:spPr bwMode="auto">
            <a:xfrm rot="20700000">
              <a:off x="4472379" y="3782132"/>
              <a:ext cx="151971" cy="213616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楕円 268">
              <a:extLst>
                <a:ext uri="{FF2B5EF4-FFF2-40B4-BE49-F238E27FC236}">
                  <a16:creationId xmlns:a16="http://schemas.microsoft.com/office/drawing/2014/main" id="{3D4F14F1-9EBC-D984-C738-09DEE71801A2}"/>
                </a:ext>
              </a:extLst>
            </p:cNvPr>
            <p:cNvSpPr/>
            <p:nvPr/>
          </p:nvSpPr>
          <p:spPr bwMode="auto">
            <a:xfrm rot="20700000">
              <a:off x="4501959" y="3823710"/>
              <a:ext cx="92811" cy="130458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楕円 269">
              <a:extLst>
                <a:ext uri="{FF2B5EF4-FFF2-40B4-BE49-F238E27FC236}">
                  <a16:creationId xmlns:a16="http://schemas.microsoft.com/office/drawing/2014/main" id="{B0EA8705-01A8-07B2-B73C-D1C03C07F71D}"/>
                </a:ext>
              </a:extLst>
            </p:cNvPr>
            <p:cNvSpPr/>
            <p:nvPr/>
          </p:nvSpPr>
          <p:spPr bwMode="auto">
            <a:xfrm>
              <a:off x="4516509" y="3480408"/>
              <a:ext cx="599788" cy="654791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楕円 270">
              <a:extLst>
                <a:ext uri="{FF2B5EF4-FFF2-40B4-BE49-F238E27FC236}">
                  <a16:creationId xmlns:a16="http://schemas.microsoft.com/office/drawing/2014/main" id="{5259BE4B-276D-70C2-EA9C-63BF8B0642B9}"/>
                </a:ext>
              </a:extLst>
            </p:cNvPr>
            <p:cNvSpPr/>
            <p:nvPr/>
          </p:nvSpPr>
          <p:spPr bwMode="auto">
            <a:xfrm>
              <a:off x="4549133" y="3550621"/>
              <a:ext cx="536173" cy="591657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楕円 271">
              <a:extLst>
                <a:ext uri="{FF2B5EF4-FFF2-40B4-BE49-F238E27FC236}">
                  <a16:creationId xmlns:a16="http://schemas.microsoft.com/office/drawing/2014/main" id="{D2ED2C3E-FD7F-7635-48C4-263AA3979BFA}"/>
                </a:ext>
              </a:extLst>
            </p:cNvPr>
            <p:cNvSpPr/>
            <p:nvPr/>
          </p:nvSpPr>
          <p:spPr bwMode="auto">
            <a:xfrm>
              <a:off x="4792083" y="3983322"/>
              <a:ext cx="52823" cy="19453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二等辺三角形 46">
              <a:extLst>
                <a:ext uri="{FF2B5EF4-FFF2-40B4-BE49-F238E27FC236}">
                  <a16:creationId xmlns:a16="http://schemas.microsoft.com/office/drawing/2014/main" id="{833981B9-E102-C03D-AB56-2249D80BEBB1}"/>
                </a:ext>
              </a:extLst>
            </p:cNvPr>
            <p:cNvSpPr/>
            <p:nvPr/>
          </p:nvSpPr>
          <p:spPr bwMode="auto">
            <a:xfrm>
              <a:off x="4754227" y="4046630"/>
              <a:ext cx="132928" cy="39788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2DFA19EA-3EA1-432B-71A1-1968EC5783DC}"/>
                </a:ext>
              </a:extLst>
            </p:cNvPr>
            <p:cNvSpPr/>
            <p:nvPr/>
          </p:nvSpPr>
          <p:spPr bwMode="auto">
            <a:xfrm>
              <a:off x="4473570" y="3442370"/>
              <a:ext cx="689847" cy="347067"/>
            </a:xfrm>
            <a:custGeom>
              <a:avLst/>
              <a:gdLst>
                <a:gd name="connsiteX0" fmla="*/ 807661 w 1621311"/>
                <a:gd name="connsiteY0" fmla="*/ 0 h 795310"/>
                <a:gd name="connsiteX1" fmla="*/ 1517763 w 1621311"/>
                <a:gd name="connsiteY1" fmla="*/ 580872 h 795310"/>
                <a:gd name="connsiteX2" fmla="*/ 1530444 w 1621311"/>
                <a:gd name="connsiteY2" fmla="*/ 707122 h 795310"/>
                <a:gd name="connsiteX3" fmla="*/ 1577217 w 1621311"/>
                <a:gd name="connsiteY3" fmla="*/ 707122 h 795310"/>
                <a:gd name="connsiteX4" fmla="*/ 1621311 w 1621311"/>
                <a:gd name="connsiteY4" fmla="*/ 751216 h 795310"/>
                <a:gd name="connsiteX5" fmla="*/ 1577217 w 1621311"/>
                <a:gd name="connsiteY5" fmla="*/ 795310 h 795310"/>
                <a:gd name="connsiteX6" fmla="*/ 44094 w 1621311"/>
                <a:gd name="connsiteY6" fmla="*/ 795310 h 795310"/>
                <a:gd name="connsiteX7" fmla="*/ 0 w 1621311"/>
                <a:gd name="connsiteY7" fmla="*/ 751216 h 795310"/>
                <a:gd name="connsiteX8" fmla="*/ 44094 w 1621311"/>
                <a:gd name="connsiteY8" fmla="*/ 707122 h 795310"/>
                <a:gd name="connsiteX9" fmla="*/ 84878 w 1621311"/>
                <a:gd name="connsiteY9" fmla="*/ 707122 h 795310"/>
                <a:gd name="connsiteX10" fmla="*/ 97559 w 1621311"/>
                <a:gd name="connsiteY10" fmla="*/ 580872 h 795310"/>
                <a:gd name="connsiteX11" fmla="*/ 807661 w 1621311"/>
                <a:gd name="connsiteY11" fmla="*/ 0 h 79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311" h="795310">
                  <a:moveTo>
                    <a:pt x="807661" y="0"/>
                  </a:moveTo>
                  <a:cubicBezTo>
                    <a:pt x="1157933" y="0"/>
                    <a:pt x="1450176" y="249369"/>
                    <a:pt x="1517763" y="580872"/>
                  </a:cubicBezTo>
                  <a:lnTo>
                    <a:pt x="1530444" y="707122"/>
                  </a:lnTo>
                  <a:lnTo>
                    <a:pt x="1577217" y="707122"/>
                  </a:lnTo>
                  <a:cubicBezTo>
                    <a:pt x="1601569" y="707122"/>
                    <a:pt x="1621311" y="726864"/>
                    <a:pt x="1621311" y="751216"/>
                  </a:cubicBezTo>
                  <a:cubicBezTo>
                    <a:pt x="1621311" y="775568"/>
                    <a:pt x="1601569" y="795310"/>
                    <a:pt x="1577217" y="795310"/>
                  </a:cubicBezTo>
                  <a:lnTo>
                    <a:pt x="44094" y="795310"/>
                  </a:lnTo>
                  <a:cubicBezTo>
                    <a:pt x="19742" y="795310"/>
                    <a:pt x="0" y="775568"/>
                    <a:pt x="0" y="751216"/>
                  </a:cubicBezTo>
                  <a:cubicBezTo>
                    <a:pt x="0" y="726864"/>
                    <a:pt x="19742" y="707122"/>
                    <a:pt x="44094" y="707122"/>
                  </a:cubicBezTo>
                  <a:lnTo>
                    <a:pt x="84878" y="707122"/>
                  </a:lnTo>
                  <a:lnTo>
                    <a:pt x="97559" y="580872"/>
                  </a:lnTo>
                  <a:cubicBezTo>
                    <a:pt x="165147" y="249369"/>
                    <a:pt x="457389" y="0"/>
                    <a:pt x="807661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5" name="四角形: 角を丸くする 274">
              <a:extLst>
                <a:ext uri="{FF2B5EF4-FFF2-40B4-BE49-F238E27FC236}">
                  <a16:creationId xmlns:a16="http://schemas.microsoft.com/office/drawing/2014/main" id="{55B5009F-3232-98A4-A7A3-EA5663C2692D}"/>
                </a:ext>
              </a:extLst>
            </p:cNvPr>
            <p:cNvSpPr/>
            <p:nvPr/>
          </p:nvSpPr>
          <p:spPr bwMode="auto">
            <a:xfrm rot="20700000">
              <a:off x="4610268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四角形: 角を丸くする 275">
              <a:extLst>
                <a:ext uri="{FF2B5EF4-FFF2-40B4-BE49-F238E27FC236}">
                  <a16:creationId xmlns:a16="http://schemas.microsoft.com/office/drawing/2014/main" id="{BCE55783-4C3B-DDAC-53B2-86AAA36AB2BB}"/>
                </a:ext>
              </a:extLst>
            </p:cNvPr>
            <p:cNvSpPr/>
            <p:nvPr/>
          </p:nvSpPr>
          <p:spPr bwMode="auto">
            <a:xfrm rot="900000" flipH="1">
              <a:off x="4909077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7" name="楕円 276">
              <a:extLst>
                <a:ext uri="{FF2B5EF4-FFF2-40B4-BE49-F238E27FC236}">
                  <a16:creationId xmlns:a16="http://schemas.microsoft.com/office/drawing/2014/main" id="{5ED4B9DA-1D8E-2705-92B5-6CA5488D109E}"/>
                </a:ext>
              </a:extLst>
            </p:cNvPr>
            <p:cNvSpPr/>
            <p:nvPr/>
          </p:nvSpPr>
          <p:spPr bwMode="auto">
            <a:xfrm>
              <a:off x="4654039" y="3842978"/>
              <a:ext cx="68304" cy="5498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楕円 277">
              <a:extLst>
                <a:ext uri="{FF2B5EF4-FFF2-40B4-BE49-F238E27FC236}">
                  <a16:creationId xmlns:a16="http://schemas.microsoft.com/office/drawing/2014/main" id="{380F0108-AA4E-F58B-DE52-013DA73B7A87}"/>
                </a:ext>
              </a:extLst>
            </p:cNvPr>
            <p:cNvSpPr/>
            <p:nvPr/>
          </p:nvSpPr>
          <p:spPr bwMode="auto">
            <a:xfrm>
              <a:off x="4927600" y="3842978"/>
              <a:ext cx="68304" cy="5498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加算記号 278">
              <a:extLst>
                <a:ext uri="{FF2B5EF4-FFF2-40B4-BE49-F238E27FC236}">
                  <a16:creationId xmlns:a16="http://schemas.microsoft.com/office/drawing/2014/main" id="{2FB2C412-59A6-EB75-7018-745BAB87A29E}"/>
                </a:ext>
              </a:extLst>
            </p:cNvPr>
            <p:cNvSpPr/>
            <p:nvPr/>
          </p:nvSpPr>
          <p:spPr bwMode="auto">
            <a:xfrm>
              <a:off x="4739822" y="3623302"/>
              <a:ext cx="154795" cy="154795"/>
            </a:xfrm>
            <a:prstGeom prst="mathPlus">
              <a:avLst/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楕円 22">
              <a:extLst>
                <a:ext uri="{FF2B5EF4-FFF2-40B4-BE49-F238E27FC236}">
                  <a16:creationId xmlns:a16="http://schemas.microsoft.com/office/drawing/2014/main" id="{5BE4855A-1B5F-E540-8B26-BF0D1BFBB418}"/>
                </a:ext>
              </a:extLst>
            </p:cNvPr>
            <p:cNvSpPr/>
            <p:nvPr/>
          </p:nvSpPr>
          <p:spPr>
            <a:xfrm>
              <a:off x="5011870" y="3904584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1" name="楕円 22">
              <a:extLst>
                <a:ext uri="{FF2B5EF4-FFF2-40B4-BE49-F238E27FC236}">
                  <a16:creationId xmlns:a16="http://schemas.microsoft.com/office/drawing/2014/main" id="{E5C4D148-35F4-58C1-5BCF-428E28590D18}"/>
                </a:ext>
              </a:extLst>
            </p:cNvPr>
            <p:cNvSpPr/>
            <p:nvPr/>
          </p:nvSpPr>
          <p:spPr>
            <a:xfrm>
              <a:off x="4606594" y="3604680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2" name="楕円 22">
              <a:extLst>
                <a:ext uri="{FF2B5EF4-FFF2-40B4-BE49-F238E27FC236}">
                  <a16:creationId xmlns:a16="http://schemas.microsoft.com/office/drawing/2014/main" id="{BAAA0D57-B206-8D37-046F-22F0B74A2F90}"/>
                </a:ext>
              </a:extLst>
            </p:cNvPr>
            <p:cNvSpPr/>
            <p:nvPr/>
          </p:nvSpPr>
          <p:spPr>
            <a:xfrm>
              <a:off x="4617401" y="4015360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3" name="楕円 22">
              <a:extLst>
                <a:ext uri="{FF2B5EF4-FFF2-40B4-BE49-F238E27FC236}">
                  <a16:creationId xmlns:a16="http://schemas.microsoft.com/office/drawing/2014/main" id="{5758E735-7ECF-890A-DD62-6F5BA79772AC}"/>
                </a:ext>
              </a:extLst>
            </p:cNvPr>
            <p:cNvSpPr/>
            <p:nvPr/>
          </p:nvSpPr>
          <p:spPr>
            <a:xfrm>
              <a:off x="4953510" y="3531730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09F0D529-926E-D667-8876-732FF5944626}"/>
              </a:ext>
            </a:extLst>
          </p:cNvPr>
          <p:cNvGrpSpPr/>
          <p:nvPr/>
        </p:nvGrpSpPr>
        <p:grpSpPr>
          <a:xfrm>
            <a:off x="2954228" y="870331"/>
            <a:ext cx="813608" cy="824052"/>
            <a:chOff x="3675336" y="3442370"/>
            <a:chExt cx="691038" cy="699908"/>
          </a:xfrm>
        </p:grpSpPr>
        <p:sp>
          <p:nvSpPr>
            <p:cNvPr id="285" name="楕円 284">
              <a:extLst>
                <a:ext uri="{FF2B5EF4-FFF2-40B4-BE49-F238E27FC236}">
                  <a16:creationId xmlns:a16="http://schemas.microsoft.com/office/drawing/2014/main" id="{566C57C2-8A67-AEBA-AB19-8450D1F06FDE}"/>
                </a:ext>
              </a:extLst>
            </p:cNvPr>
            <p:cNvSpPr/>
            <p:nvPr/>
          </p:nvSpPr>
          <p:spPr bwMode="auto">
            <a:xfrm rot="900000" flipH="1">
              <a:off x="4213046" y="3782132"/>
              <a:ext cx="151971" cy="21361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FFB7C2D2-1E09-2364-22A7-649DFD003BAD}"/>
                </a:ext>
              </a:extLst>
            </p:cNvPr>
            <p:cNvGrpSpPr/>
            <p:nvPr/>
          </p:nvGrpSpPr>
          <p:grpSpPr>
            <a:xfrm>
              <a:off x="3675336" y="3442370"/>
              <a:ext cx="691038" cy="699908"/>
              <a:chOff x="3675336" y="3442370"/>
              <a:chExt cx="691038" cy="699908"/>
            </a:xfrm>
          </p:grpSpPr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66E3197E-1951-02F5-B9DF-AA0EE9644415}"/>
                  </a:ext>
                </a:extLst>
              </p:cNvPr>
              <p:cNvSpPr/>
              <p:nvPr/>
            </p:nvSpPr>
            <p:spPr bwMode="auto">
              <a:xfrm rot="900000" flipH="1">
                <a:off x="4242626" y="3823711"/>
                <a:ext cx="92811" cy="130458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CB230FDB-BBC3-BCD7-D226-DDE5E51F5AD8}"/>
                  </a:ext>
                </a:extLst>
              </p:cNvPr>
              <p:cNvSpPr/>
              <p:nvPr/>
            </p:nvSpPr>
            <p:spPr bwMode="auto">
              <a:xfrm rot="20700000">
                <a:off x="3675336" y="3782132"/>
                <a:ext cx="151971" cy="213616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32C8ED00-7215-114F-A2B5-29FFD2BDD497}"/>
                  </a:ext>
                </a:extLst>
              </p:cNvPr>
              <p:cNvSpPr/>
              <p:nvPr/>
            </p:nvSpPr>
            <p:spPr bwMode="auto">
              <a:xfrm rot="20700000">
                <a:off x="3704916" y="3823710"/>
                <a:ext cx="92811" cy="130458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4B656432-59CE-7346-32C5-B3951B2F90B3}"/>
                  </a:ext>
                </a:extLst>
              </p:cNvPr>
              <p:cNvSpPr/>
              <p:nvPr/>
            </p:nvSpPr>
            <p:spPr bwMode="auto">
              <a:xfrm>
                <a:off x="3719466" y="3480408"/>
                <a:ext cx="599788" cy="654791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D024A5DB-5092-FAC9-F318-AC6929D2C555}"/>
                  </a:ext>
                </a:extLst>
              </p:cNvPr>
              <p:cNvSpPr/>
              <p:nvPr/>
            </p:nvSpPr>
            <p:spPr bwMode="auto">
              <a:xfrm>
                <a:off x="3752090" y="3550621"/>
                <a:ext cx="536173" cy="591657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楕円 291">
                <a:extLst>
                  <a:ext uri="{FF2B5EF4-FFF2-40B4-BE49-F238E27FC236}">
                    <a16:creationId xmlns:a16="http://schemas.microsoft.com/office/drawing/2014/main" id="{1654DB93-364F-B342-4752-21BDDDA9B19F}"/>
                  </a:ext>
                </a:extLst>
              </p:cNvPr>
              <p:cNvSpPr/>
              <p:nvPr/>
            </p:nvSpPr>
            <p:spPr bwMode="auto">
              <a:xfrm>
                <a:off x="3995039" y="3983322"/>
                <a:ext cx="52823" cy="19453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二等辺三角形 46">
                <a:extLst>
                  <a:ext uri="{FF2B5EF4-FFF2-40B4-BE49-F238E27FC236}">
                    <a16:creationId xmlns:a16="http://schemas.microsoft.com/office/drawing/2014/main" id="{2C4A87AD-2C67-974B-182F-056F09B800C1}"/>
                  </a:ext>
                </a:extLst>
              </p:cNvPr>
              <p:cNvSpPr/>
              <p:nvPr/>
            </p:nvSpPr>
            <p:spPr bwMode="auto">
              <a:xfrm rot="10800000">
                <a:off x="3961236" y="4048656"/>
                <a:ext cx="124823" cy="35735"/>
              </a:xfrm>
              <a:custGeom>
                <a:avLst/>
                <a:gdLst>
                  <a:gd name="connsiteX0" fmla="*/ 0 w 345496"/>
                  <a:gd name="connsiteY0" fmla="*/ 157417 h 157417"/>
                  <a:gd name="connsiteX1" fmla="*/ 172748 w 345496"/>
                  <a:gd name="connsiteY1" fmla="*/ 0 h 157417"/>
                  <a:gd name="connsiteX2" fmla="*/ 345496 w 345496"/>
                  <a:gd name="connsiteY2" fmla="*/ 157417 h 157417"/>
                  <a:gd name="connsiteX3" fmla="*/ 0 w 345496"/>
                  <a:gd name="connsiteY3" fmla="*/ 157417 h 157417"/>
                  <a:gd name="connsiteX0" fmla="*/ 0 w 345496"/>
                  <a:gd name="connsiteY0" fmla="*/ 157453 h 157453"/>
                  <a:gd name="connsiteX1" fmla="*/ 172748 w 345496"/>
                  <a:gd name="connsiteY1" fmla="*/ 36 h 157453"/>
                  <a:gd name="connsiteX2" fmla="*/ 345496 w 345496"/>
                  <a:gd name="connsiteY2" fmla="*/ 157453 h 157453"/>
                  <a:gd name="connsiteX3" fmla="*/ 0 w 345496"/>
                  <a:gd name="connsiteY3" fmla="*/ 157453 h 157453"/>
                  <a:gd name="connsiteX0" fmla="*/ 27 w 345523"/>
                  <a:gd name="connsiteY0" fmla="*/ 157444 h 163831"/>
                  <a:gd name="connsiteX1" fmla="*/ 172775 w 345523"/>
                  <a:gd name="connsiteY1" fmla="*/ 27 h 163831"/>
                  <a:gd name="connsiteX2" fmla="*/ 345523 w 345523"/>
                  <a:gd name="connsiteY2" fmla="*/ 157444 h 163831"/>
                  <a:gd name="connsiteX3" fmla="*/ 27 w 345523"/>
                  <a:gd name="connsiteY3" fmla="*/ 157444 h 163831"/>
                  <a:gd name="connsiteX0" fmla="*/ 27 w 345822"/>
                  <a:gd name="connsiteY0" fmla="*/ 157444 h 170071"/>
                  <a:gd name="connsiteX1" fmla="*/ 172775 w 345822"/>
                  <a:gd name="connsiteY1" fmla="*/ 27 h 170071"/>
                  <a:gd name="connsiteX2" fmla="*/ 345523 w 345822"/>
                  <a:gd name="connsiteY2" fmla="*/ 157444 h 170071"/>
                  <a:gd name="connsiteX3" fmla="*/ 27 w 345822"/>
                  <a:gd name="connsiteY3" fmla="*/ 157444 h 170071"/>
                  <a:gd name="connsiteX0" fmla="*/ 27 w 346670"/>
                  <a:gd name="connsiteY0" fmla="*/ 157444 h 167349"/>
                  <a:gd name="connsiteX1" fmla="*/ 172775 w 346670"/>
                  <a:gd name="connsiteY1" fmla="*/ 27 h 167349"/>
                  <a:gd name="connsiteX2" fmla="*/ 345523 w 346670"/>
                  <a:gd name="connsiteY2" fmla="*/ 157444 h 167349"/>
                  <a:gd name="connsiteX3" fmla="*/ 27 w 346670"/>
                  <a:gd name="connsiteY3" fmla="*/ 157444 h 167349"/>
                  <a:gd name="connsiteX0" fmla="*/ 299 w 346942"/>
                  <a:gd name="connsiteY0" fmla="*/ 157444 h 167349"/>
                  <a:gd name="connsiteX1" fmla="*/ 173047 w 346942"/>
                  <a:gd name="connsiteY1" fmla="*/ 27 h 167349"/>
                  <a:gd name="connsiteX2" fmla="*/ 345795 w 346942"/>
                  <a:gd name="connsiteY2" fmla="*/ 157444 h 167349"/>
                  <a:gd name="connsiteX3" fmla="*/ 299 w 346942"/>
                  <a:gd name="connsiteY3" fmla="*/ 157444 h 167349"/>
                  <a:gd name="connsiteX0" fmla="*/ 529 w 347172"/>
                  <a:gd name="connsiteY0" fmla="*/ 157444 h 166436"/>
                  <a:gd name="connsiteX1" fmla="*/ 173277 w 347172"/>
                  <a:gd name="connsiteY1" fmla="*/ 27 h 166436"/>
                  <a:gd name="connsiteX2" fmla="*/ 346025 w 347172"/>
                  <a:gd name="connsiteY2" fmla="*/ 157444 h 166436"/>
                  <a:gd name="connsiteX3" fmla="*/ 529 w 347172"/>
                  <a:gd name="connsiteY3" fmla="*/ 157444 h 166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7172" h="166436">
                    <a:moveTo>
                      <a:pt x="529" y="157444"/>
                    </a:moveTo>
                    <a:cubicBezTo>
                      <a:pt x="-8564" y="145453"/>
                      <a:pt x="101406" y="-2270"/>
                      <a:pt x="173277" y="27"/>
                    </a:cubicBezTo>
                    <a:cubicBezTo>
                      <a:pt x="245148" y="2324"/>
                      <a:pt x="359879" y="145454"/>
                      <a:pt x="346025" y="157444"/>
                    </a:cubicBezTo>
                    <a:cubicBezTo>
                      <a:pt x="332171" y="169434"/>
                      <a:pt x="9622" y="169435"/>
                      <a:pt x="529" y="1574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1E4CE9F3-6536-33A7-FA20-8805A700D57B}"/>
                  </a:ext>
                </a:extLst>
              </p:cNvPr>
              <p:cNvSpPr/>
              <p:nvPr/>
            </p:nvSpPr>
            <p:spPr bwMode="auto">
              <a:xfrm>
                <a:off x="3676527" y="3442370"/>
                <a:ext cx="689847" cy="347067"/>
              </a:xfrm>
              <a:custGeom>
                <a:avLst/>
                <a:gdLst>
                  <a:gd name="connsiteX0" fmla="*/ 807661 w 1621311"/>
                  <a:gd name="connsiteY0" fmla="*/ 0 h 795310"/>
                  <a:gd name="connsiteX1" fmla="*/ 1517763 w 1621311"/>
                  <a:gd name="connsiteY1" fmla="*/ 580872 h 795310"/>
                  <a:gd name="connsiteX2" fmla="*/ 1530444 w 1621311"/>
                  <a:gd name="connsiteY2" fmla="*/ 707122 h 795310"/>
                  <a:gd name="connsiteX3" fmla="*/ 1577217 w 1621311"/>
                  <a:gd name="connsiteY3" fmla="*/ 707122 h 795310"/>
                  <a:gd name="connsiteX4" fmla="*/ 1621311 w 1621311"/>
                  <a:gd name="connsiteY4" fmla="*/ 751216 h 795310"/>
                  <a:gd name="connsiteX5" fmla="*/ 1577217 w 1621311"/>
                  <a:gd name="connsiteY5" fmla="*/ 795310 h 795310"/>
                  <a:gd name="connsiteX6" fmla="*/ 44094 w 1621311"/>
                  <a:gd name="connsiteY6" fmla="*/ 795310 h 795310"/>
                  <a:gd name="connsiteX7" fmla="*/ 0 w 1621311"/>
                  <a:gd name="connsiteY7" fmla="*/ 751216 h 795310"/>
                  <a:gd name="connsiteX8" fmla="*/ 44094 w 1621311"/>
                  <a:gd name="connsiteY8" fmla="*/ 707122 h 795310"/>
                  <a:gd name="connsiteX9" fmla="*/ 84878 w 1621311"/>
                  <a:gd name="connsiteY9" fmla="*/ 707122 h 795310"/>
                  <a:gd name="connsiteX10" fmla="*/ 97559 w 1621311"/>
                  <a:gd name="connsiteY10" fmla="*/ 580872 h 795310"/>
                  <a:gd name="connsiteX11" fmla="*/ 807661 w 1621311"/>
                  <a:gd name="connsiteY11" fmla="*/ 0 h 795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21311" h="795310">
                    <a:moveTo>
                      <a:pt x="807661" y="0"/>
                    </a:moveTo>
                    <a:cubicBezTo>
                      <a:pt x="1157933" y="0"/>
                      <a:pt x="1450176" y="249369"/>
                      <a:pt x="1517763" y="580872"/>
                    </a:cubicBezTo>
                    <a:lnTo>
                      <a:pt x="1530444" y="707122"/>
                    </a:lnTo>
                    <a:lnTo>
                      <a:pt x="1577217" y="707122"/>
                    </a:lnTo>
                    <a:cubicBezTo>
                      <a:pt x="1601569" y="707122"/>
                      <a:pt x="1621311" y="726864"/>
                      <a:pt x="1621311" y="751216"/>
                    </a:cubicBezTo>
                    <a:cubicBezTo>
                      <a:pt x="1621311" y="775568"/>
                      <a:pt x="1601569" y="795310"/>
                      <a:pt x="1577217" y="795310"/>
                    </a:cubicBezTo>
                    <a:lnTo>
                      <a:pt x="44094" y="795310"/>
                    </a:lnTo>
                    <a:cubicBezTo>
                      <a:pt x="19742" y="795310"/>
                      <a:pt x="0" y="775568"/>
                      <a:pt x="0" y="751216"/>
                    </a:cubicBezTo>
                    <a:cubicBezTo>
                      <a:pt x="0" y="726864"/>
                      <a:pt x="19742" y="707122"/>
                      <a:pt x="44094" y="707122"/>
                    </a:cubicBezTo>
                    <a:lnTo>
                      <a:pt x="84878" y="707122"/>
                    </a:lnTo>
                    <a:lnTo>
                      <a:pt x="97559" y="580872"/>
                    </a:lnTo>
                    <a:cubicBezTo>
                      <a:pt x="165147" y="249369"/>
                      <a:pt x="457389" y="0"/>
                      <a:pt x="807661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" name="四角形: 角を丸くする 294">
                <a:extLst>
                  <a:ext uri="{FF2B5EF4-FFF2-40B4-BE49-F238E27FC236}">
                    <a16:creationId xmlns:a16="http://schemas.microsoft.com/office/drawing/2014/main" id="{46A5B80F-EF93-C83A-B790-8A211F9144FD}"/>
                  </a:ext>
                </a:extLst>
              </p:cNvPr>
              <p:cNvSpPr/>
              <p:nvPr/>
            </p:nvSpPr>
            <p:spPr bwMode="auto">
              <a:xfrm rot="21083359">
                <a:off x="3813225" y="3770676"/>
                <a:ext cx="123414" cy="32951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四角形: 角を丸くする 295">
                <a:extLst>
                  <a:ext uri="{FF2B5EF4-FFF2-40B4-BE49-F238E27FC236}">
                    <a16:creationId xmlns:a16="http://schemas.microsoft.com/office/drawing/2014/main" id="{21EF4021-6C43-D836-B561-7F22A5C04710}"/>
                  </a:ext>
                </a:extLst>
              </p:cNvPr>
              <p:cNvSpPr/>
              <p:nvPr/>
            </p:nvSpPr>
            <p:spPr bwMode="auto">
              <a:xfrm rot="505724" flipH="1">
                <a:off x="4112034" y="3770676"/>
                <a:ext cx="123414" cy="32951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DE47A2D3-6BB6-B830-77CD-5A1DAE3F342F}"/>
                  </a:ext>
                </a:extLst>
              </p:cNvPr>
              <p:cNvSpPr/>
              <p:nvPr/>
            </p:nvSpPr>
            <p:spPr bwMode="auto">
              <a:xfrm>
                <a:off x="3862998" y="3836126"/>
                <a:ext cx="56299" cy="68693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841E3FB7-A289-4AAA-B38C-30432A0B3940}"/>
                  </a:ext>
                </a:extLst>
              </p:cNvPr>
              <p:cNvSpPr/>
              <p:nvPr/>
            </p:nvSpPr>
            <p:spPr bwMode="auto">
              <a:xfrm>
                <a:off x="4136559" y="3836126"/>
                <a:ext cx="56299" cy="68693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加算記号 298">
                <a:extLst>
                  <a:ext uri="{FF2B5EF4-FFF2-40B4-BE49-F238E27FC236}">
                    <a16:creationId xmlns:a16="http://schemas.microsoft.com/office/drawing/2014/main" id="{36AC2ECF-F84F-A6A9-3AC0-775DB1993102}"/>
                  </a:ext>
                </a:extLst>
              </p:cNvPr>
              <p:cNvSpPr/>
              <p:nvPr/>
            </p:nvSpPr>
            <p:spPr bwMode="auto">
              <a:xfrm>
                <a:off x="3942779" y="3623302"/>
                <a:ext cx="154795" cy="154795"/>
              </a:xfrm>
              <a:prstGeom prst="mathPlus">
                <a:avLst/>
              </a:pr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22">
                <a:extLst>
                  <a:ext uri="{FF2B5EF4-FFF2-40B4-BE49-F238E27FC236}">
                    <a16:creationId xmlns:a16="http://schemas.microsoft.com/office/drawing/2014/main" id="{B735A645-C145-3057-2B7A-B1DE604B7716}"/>
                  </a:ext>
                </a:extLst>
              </p:cNvPr>
              <p:cNvSpPr/>
              <p:nvPr/>
            </p:nvSpPr>
            <p:spPr>
              <a:xfrm>
                <a:off x="4172285" y="4024716"/>
                <a:ext cx="51816" cy="78570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1" name="楕円 22">
                <a:extLst>
                  <a:ext uri="{FF2B5EF4-FFF2-40B4-BE49-F238E27FC236}">
                    <a16:creationId xmlns:a16="http://schemas.microsoft.com/office/drawing/2014/main" id="{80B266B6-0280-55B4-1A7F-9B490CAB7827}"/>
                  </a:ext>
                </a:extLst>
              </p:cNvPr>
              <p:cNvSpPr/>
              <p:nvPr/>
            </p:nvSpPr>
            <p:spPr>
              <a:xfrm>
                <a:off x="3828611" y="3606471"/>
                <a:ext cx="51816" cy="78570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FB5BB33D-86B5-492C-440B-9405D2FA8365}"/>
              </a:ext>
            </a:extLst>
          </p:cNvPr>
          <p:cNvGrpSpPr/>
          <p:nvPr/>
        </p:nvGrpSpPr>
        <p:grpSpPr>
          <a:xfrm>
            <a:off x="4886848" y="870331"/>
            <a:ext cx="813608" cy="824052"/>
            <a:chOff x="5301844" y="3442370"/>
            <a:chExt cx="691038" cy="699908"/>
          </a:xfrm>
        </p:grpSpPr>
        <p:sp>
          <p:nvSpPr>
            <p:cNvPr id="303" name="四角形: 角を丸くする 302">
              <a:extLst>
                <a:ext uri="{FF2B5EF4-FFF2-40B4-BE49-F238E27FC236}">
                  <a16:creationId xmlns:a16="http://schemas.microsoft.com/office/drawing/2014/main" id="{FA8574C0-29A0-584B-B42A-35FE4E17F726}"/>
                </a:ext>
              </a:extLst>
            </p:cNvPr>
            <p:cNvSpPr/>
            <p:nvPr/>
          </p:nvSpPr>
          <p:spPr bwMode="auto">
            <a:xfrm rot="20700000">
              <a:off x="5432978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四角形: 角を丸くする 303">
              <a:extLst>
                <a:ext uri="{FF2B5EF4-FFF2-40B4-BE49-F238E27FC236}">
                  <a16:creationId xmlns:a16="http://schemas.microsoft.com/office/drawing/2014/main" id="{F42A360E-64C8-3E8C-A690-A1C1C6DFFF1A}"/>
                </a:ext>
              </a:extLst>
            </p:cNvPr>
            <p:cNvSpPr/>
            <p:nvPr/>
          </p:nvSpPr>
          <p:spPr bwMode="auto">
            <a:xfrm rot="900000" flipH="1">
              <a:off x="5731787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5" name="楕円 304">
              <a:extLst>
                <a:ext uri="{FF2B5EF4-FFF2-40B4-BE49-F238E27FC236}">
                  <a16:creationId xmlns:a16="http://schemas.microsoft.com/office/drawing/2014/main" id="{9F3D3860-D306-CF03-DD96-F82B141FEB61}"/>
                </a:ext>
              </a:extLst>
            </p:cNvPr>
            <p:cNvSpPr/>
            <p:nvPr/>
          </p:nvSpPr>
          <p:spPr bwMode="auto">
            <a:xfrm rot="900000" flipH="1">
              <a:off x="5839554" y="3782132"/>
              <a:ext cx="151971" cy="21361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楕円 305">
              <a:extLst>
                <a:ext uri="{FF2B5EF4-FFF2-40B4-BE49-F238E27FC236}">
                  <a16:creationId xmlns:a16="http://schemas.microsoft.com/office/drawing/2014/main" id="{0EA0CD3E-ED20-1691-73E9-9D6C467155B5}"/>
                </a:ext>
              </a:extLst>
            </p:cNvPr>
            <p:cNvSpPr/>
            <p:nvPr/>
          </p:nvSpPr>
          <p:spPr bwMode="auto">
            <a:xfrm rot="900000" flipH="1">
              <a:off x="5869134" y="3823711"/>
              <a:ext cx="92811" cy="130458"/>
            </a:xfrm>
            <a:prstGeom prst="ellipse">
              <a:avLst/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楕円 306">
              <a:extLst>
                <a:ext uri="{FF2B5EF4-FFF2-40B4-BE49-F238E27FC236}">
                  <a16:creationId xmlns:a16="http://schemas.microsoft.com/office/drawing/2014/main" id="{3E3D851A-C94E-9822-7DC9-560302C21DAB}"/>
                </a:ext>
              </a:extLst>
            </p:cNvPr>
            <p:cNvSpPr/>
            <p:nvPr/>
          </p:nvSpPr>
          <p:spPr bwMode="auto">
            <a:xfrm rot="20700000">
              <a:off x="5301844" y="3782132"/>
              <a:ext cx="151971" cy="21361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楕円 307">
              <a:extLst>
                <a:ext uri="{FF2B5EF4-FFF2-40B4-BE49-F238E27FC236}">
                  <a16:creationId xmlns:a16="http://schemas.microsoft.com/office/drawing/2014/main" id="{B110D54E-9F57-59CA-DB25-F44E55F4AC73}"/>
                </a:ext>
              </a:extLst>
            </p:cNvPr>
            <p:cNvSpPr/>
            <p:nvPr/>
          </p:nvSpPr>
          <p:spPr bwMode="auto">
            <a:xfrm rot="20700000">
              <a:off x="5331424" y="3823710"/>
              <a:ext cx="92811" cy="130458"/>
            </a:xfrm>
            <a:prstGeom prst="ellipse">
              <a:avLst/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楕円 308">
              <a:extLst>
                <a:ext uri="{FF2B5EF4-FFF2-40B4-BE49-F238E27FC236}">
                  <a16:creationId xmlns:a16="http://schemas.microsoft.com/office/drawing/2014/main" id="{D4872F31-6F8C-FDC4-0C93-19388F94D18C}"/>
                </a:ext>
              </a:extLst>
            </p:cNvPr>
            <p:cNvSpPr/>
            <p:nvPr/>
          </p:nvSpPr>
          <p:spPr bwMode="auto">
            <a:xfrm>
              <a:off x="5345974" y="3480408"/>
              <a:ext cx="599788" cy="654791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楕円 309">
              <a:extLst>
                <a:ext uri="{FF2B5EF4-FFF2-40B4-BE49-F238E27FC236}">
                  <a16:creationId xmlns:a16="http://schemas.microsoft.com/office/drawing/2014/main" id="{158A8B3C-5FE0-4639-A15B-999EA97E7A6C}"/>
                </a:ext>
              </a:extLst>
            </p:cNvPr>
            <p:cNvSpPr/>
            <p:nvPr/>
          </p:nvSpPr>
          <p:spPr bwMode="auto">
            <a:xfrm>
              <a:off x="5378598" y="3550621"/>
              <a:ext cx="536173" cy="591657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楕円 310">
              <a:extLst>
                <a:ext uri="{FF2B5EF4-FFF2-40B4-BE49-F238E27FC236}">
                  <a16:creationId xmlns:a16="http://schemas.microsoft.com/office/drawing/2014/main" id="{C85CC60C-6D9C-48CD-536E-83C126493D00}"/>
                </a:ext>
              </a:extLst>
            </p:cNvPr>
            <p:cNvSpPr/>
            <p:nvPr/>
          </p:nvSpPr>
          <p:spPr bwMode="auto">
            <a:xfrm>
              <a:off x="5621547" y="3983322"/>
              <a:ext cx="52823" cy="19453"/>
            </a:xfrm>
            <a:prstGeom prst="ellipse">
              <a:avLst/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二等辺三角形 46">
              <a:extLst>
                <a:ext uri="{FF2B5EF4-FFF2-40B4-BE49-F238E27FC236}">
                  <a16:creationId xmlns:a16="http://schemas.microsoft.com/office/drawing/2014/main" id="{F9B26F0B-37EE-A480-0A17-5A5917CC7243}"/>
                </a:ext>
              </a:extLst>
            </p:cNvPr>
            <p:cNvSpPr/>
            <p:nvPr/>
          </p:nvSpPr>
          <p:spPr bwMode="auto">
            <a:xfrm>
              <a:off x="5572884" y="4034472"/>
              <a:ext cx="154543" cy="51946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3CF36BA6-FECB-5DC4-93E0-B84F873BFA5F}"/>
                </a:ext>
              </a:extLst>
            </p:cNvPr>
            <p:cNvSpPr/>
            <p:nvPr/>
          </p:nvSpPr>
          <p:spPr bwMode="auto">
            <a:xfrm>
              <a:off x="5303035" y="3442370"/>
              <a:ext cx="689847" cy="347067"/>
            </a:xfrm>
            <a:custGeom>
              <a:avLst/>
              <a:gdLst>
                <a:gd name="connsiteX0" fmla="*/ 807661 w 1621311"/>
                <a:gd name="connsiteY0" fmla="*/ 0 h 795310"/>
                <a:gd name="connsiteX1" fmla="*/ 1517763 w 1621311"/>
                <a:gd name="connsiteY1" fmla="*/ 580872 h 795310"/>
                <a:gd name="connsiteX2" fmla="*/ 1530444 w 1621311"/>
                <a:gd name="connsiteY2" fmla="*/ 707122 h 795310"/>
                <a:gd name="connsiteX3" fmla="*/ 1577217 w 1621311"/>
                <a:gd name="connsiteY3" fmla="*/ 707122 h 795310"/>
                <a:gd name="connsiteX4" fmla="*/ 1621311 w 1621311"/>
                <a:gd name="connsiteY4" fmla="*/ 751216 h 795310"/>
                <a:gd name="connsiteX5" fmla="*/ 1577217 w 1621311"/>
                <a:gd name="connsiteY5" fmla="*/ 795310 h 795310"/>
                <a:gd name="connsiteX6" fmla="*/ 44094 w 1621311"/>
                <a:gd name="connsiteY6" fmla="*/ 795310 h 795310"/>
                <a:gd name="connsiteX7" fmla="*/ 0 w 1621311"/>
                <a:gd name="connsiteY7" fmla="*/ 751216 h 795310"/>
                <a:gd name="connsiteX8" fmla="*/ 44094 w 1621311"/>
                <a:gd name="connsiteY8" fmla="*/ 707122 h 795310"/>
                <a:gd name="connsiteX9" fmla="*/ 84878 w 1621311"/>
                <a:gd name="connsiteY9" fmla="*/ 707122 h 795310"/>
                <a:gd name="connsiteX10" fmla="*/ 97559 w 1621311"/>
                <a:gd name="connsiteY10" fmla="*/ 580872 h 795310"/>
                <a:gd name="connsiteX11" fmla="*/ 807661 w 1621311"/>
                <a:gd name="connsiteY11" fmla="*/ 0 h 79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311" h="795310">
                  <a:moveTo>
                    <a:pt x="807661" y="0"/>
                  </a:moveTo>
                  <a:cubicBezTo>
                    <a:pt x="1157933" y="0"/>
                    <a:pt x="1450176" y="249369"/>
                    <a:pt x="1517763" y="580872"/>
                  </a:cubicBezTo>
                  <a:lnTo>
                    <a:pt x="1530444" y="707122"/>
                  </a:lnTo>
                  <a:lnTo>
                    <a:pt x="1577217" y="707122"/>
                  </a:lnTo>
                  <a:cubicBezTo>
                    <a:pt x="1601569" y="707122"/>
                    <a:pt x="1621311" y="726864"/>
                    <a:pt x="1621311" y="751216"/>
                  </a:cubicBezTo>
                  <a:cubicBezTo>
                    <a:pt x="1621311" y="775568"/>
                    <a:pt x="1601569" y="795310"/>
                    <a:pt x="1577217" y="795310"/>
                  </a:cubicBezTo>
                  <a:lnTo>
                    <a:pt x="44094" y="795310"/>
                  </a:lnTo>
                  <a:cubicBezTo>
                    <a:pt x="19742" y="795310"/>
                    <a:pt x="0" y="775568"/>
                    <a:pt x="0" y="751216"/>
                  </a:cubicBezTo>
                  <a:cubicBezTo>
                    <a:pt x="0" y="726864"/>
                    <a:pt x="19742" y="707122"/>
                    <a:pt x="44094" y="707122"/>
                  </a:cubicBezTo>
                  <a:lnTo>
                    <a:pt x="84878" y="707122"/>
                  </a:lnTo>
                  <a:lnTo>
                    <a:pt x="97559" y="580872"/>
                  </a:lnTo>
                  <a:cubicBezTo>
                    <a:pt x="165147" y="249369"/>
                    <a:pt x="457389" y="0"/>
                    <a:pt x="807661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4" name="楕円 313">
              <a:extLst>
                <a:ext uri="{FF2B5EF4-FFF2-40B4-BE49-F238E27FC236}">
                  <a16:creationId xmlns:a16="http://schemas.microsoft.com/office/drawing/2014/main" id="{D0C10239-3CA8-3EF8-5BFE-80EF2584B033}"/>
                </a:ext>
              </a:extLst>
            </p:cNvPr>
            <p:cNvSpPr/>
            <p:nvPr/>
          </p:nvSpPr>
          <p:spPr bwMode="auto">
            <a:xfrm>
              <a:off x="5489506" y="3836126"/>
              <a:ext cx="56299" cy="6869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楕円 314">
              <a:extLst>
                <a:ext uri="{FF2B5EF4-FFF2-40B4-BE49-F238E27FC236}">
                  <a16:creationId xmlns:a16="http://schemas.microsoft.com/office/drawing/2014/main" id="{2E280370-283C-0DE6-7528-ADA20BD3C1E0}"/>
                </a:ext>
              </a:extLst>
            </p:cNvPr>
            <p:cNvSpPr/>
            <p:nvPr/>
          </p:nvSpPr>
          <p:spPr bwMode="auto">
            <a:xfrm>
              <a:off x="5763067" y="3836126"/>
              <a:ext cx="56299" cy="6869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加算記号 315">
              <a:extLst>
                <a:ext uri="{FF2B5EF4-FFF2-40B4-BE49-F238E27FC236}">
                  <a16:creationId xmlns:a16="http://schemas.microsoft.com/office/drawing/2014/main" id="{0103C418-C5F6-6F88-DC4F-F281E7AC2E45}"/>
                </a:ext>
              </a:extLst>
            </p:cNvPr>
            <p:cNvSpPr/>
            <p:nvPr/>
          </p:nvSpPr>
          <p:spPr bwMode="auto">
            <a:xfrm>
              <a:off x="5569287" y="3623302"/>
              <a:ext cx="154795" cy="154795"/>
            </a:xfrm>
            <a:prstGeom prst="mathPlus">
              <a:avLst/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楕円 316">
              <a:extLst>
                <a:ext uri="{FF2B5EF4-FFF2-40B4-BE49-F238E27FC236}">
                  <a16:creationId xmlns:a16="http://schemas.microsoft.com/office/drawing/2014/main" id="{CA9E6AB6-D80E-982D-3180-F7E9A1EF86F5}"/>
                </a:ext>
              </a:extLst>
            </p:cNvPr>
            <p:cNvSpPr/>
            <p:nvPr/>
          </p:nvSpPr>
          <p:spPr bwMode="auto">
            <a:xfrm>
              <a:off x="5780585" y="3950715"/>
              <a:ext cx="80583" cy="30630"/>
            </a:xfrm>
            <a:prstGeom prst="ellipse">
              <a:avLst/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楕円 317">
              <a:extLst>
                <a:ext uri="{FF2B5EF4-FFF2-40B4-BE49-F238E27FC236}">
                  <a16:creationId xmlns:a16="http://schemas.microsoft.com/office/drawing/2014/main" id="{581F59E6-4410-45ED-D5E8-454960C672CE}"/>
                </a:ext>
              </a:extLst>
            </p:cNvPr>
            <p:cNvSpPr/>
            <p:nvPr/>
          </p:nvSpPr>
          <p:spPr bwMode="auto">
            <a:xfrm>
              <a:off x="5452311" y="3950715"/>
              <a:ext cx="80583" cy="30630"/>
            </a:xfrm>
            <a:prstGeom prst="ellipse">
              <a:avLst/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四角形: 角を丸くする 318">
              <a:extLst>
                <a:ext uri="{FF2B5EF4-FFF2-40B4-BE49-F238E27FC236}">
                  <a16:creationId xmlns:a16="http://schemas.microsoft.com/office/drawing/2014/main" id="{CAC627F9-8345-5A8B-3F81-06FEFF62ED18}"/>
                </a:ext>
              </a:extLst>
            </p:cNvPr>
            <p:cNvSpPr/>
            <p:nvPr/>
          </p:nvSpPr>
          <p:spPr bwMode="auto">
            <a:xfrm rot="20700000">
              <a:off x="5439058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四角形: 角を丸くする 319">
              <a:extLst>
                <a:ext uri="{FF2B5EF4-FFF2-40B4-BE49-F238E27FC236}">
                  <a16:creationId xmlns:a16="http://schemas.microsoft.com/office/drawing/2014/main" id="{A7FB9B4A-C174-6225-681A-5DDCA4B6403B}"/>
                </a:ext>
              </a:extLst>
            </p:cNvPr>
            <p:cNvSpPr/>
            <p:nvPr/>
          </p:nvSpPr>
          <p:spPr bwMode="auto">
            <a:xfrm rot="900000" flipH="1">
              <a:off x="5737866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1" name="楕円 22">
              <a:extLst>
                <a:ext uri="{FF2B5EF4-FFF2-40B4-BE49-F238E27FC236}">
                  <a16:creationId xmlns:a16="http://schemas.microsoft.com/office/drawing/2014/main" id="{01068820-F285-2F42-5D2E-DF3EB43EC6B0}"/>
                </a:ext>
              </a:extLst>
            </p:cNvPr>
            <p:cNvSpPr/>
            <p:nvPr/>
          </p:nvSpPr>
          <p:spPr>
            <a:xfrm>
              <a:off x="5875265" y="3846289"/>
              <a:ext cx="51816" cy="78571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2" name="楕円 22">
              <a:extLst>
                <a:ext uri="{FF2B5EF4-FFF2-40B4-BE49-F238E27FC236}">
                  <a16:creationId xmlns:a16="http://schemas.microsoft.com/office/drawing/2014/main" id="{44103831-7319-4DE9-CFFC-ED394EB54566}"/>
                </a:ext>
              </a:extLst>
            </p:cNvPr>
            <p:cNvSpPr/>
            <p:nvPr/>
          </p:nvSpPr>
          <p:spPr>
            <a:xfrm>
              <a:off x="5733081" y="3597499"/>
              <a:ext cx="51816" cy="78571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3" name="楕円 22">
              <a:extLst>
                <a:ext uri="{FF2B5EF4-FFF2-40B4-BE49-F238E27FC236}">
                  <a16:creationId xmlns:a16="http://schemas.microsoft.com/office/drawing/2014/main" id="{34E9F706-1EFD-5825-0105-3BFFB75751AF}"/>
                </a:ext>
              </a:extLst>
            </p:cNvPr>
            <p:cNvSpPr/>
            <p:nvPr/>
          </p:nvSpPr>
          <p:spPr>
            <a:xfrm>
              <a:off x="5467242" y="3561574"/>
              <a:ext cx="51816" cy="78571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4" name="楕円 22">
              <a:extLst>
                <a:ext uri="{FF2B5EF4-FFF2-40B4-BE49-F238E27FC236}">
                  <a16:creationId xmlns:a16="http://schemas.microsoft.com/office/drawing/2014/main" id="{7341430B-FE58-F401-9CA3-9312CFE6548A}"/>
                </a:ext>
              </a:extLst>
            </p:cNvPr>
            <p:cNvSpPr/>
            <p:nvPr/>
          </p:nvSpPr>
          <p:spPr>
            <a:xfrm>
              <a:off x="5785855" y="4044548"/>
              <a:ext cx="51816" cy="78571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5" name="楕円 22">
              <a:extLst>
                <a:ext uri="{FF2B5EF4-FFF2-40B4-BE49-F238E27FC236}">
                  <a16:creationId xmlns:a16="http://schemas.microsoft.com/office/drawing/2014/main" id="{FCCE0C08-DF67-3E50-27EE-EB446B988A7D}"/>
                </a:ext>
              </a:extLst>
            </p:cNvPr>
            <p:cNvSpPr/>
            <p:nvPr/>
          </p:nvSpPr>
          <p:spPr>
            <a:xfrm>
              <a:off x="5407158" y="3937248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327" name="テキスト ボックス 326">
            <a:extLst>
              <a:ext uri="{FF2B5EF4-FFF2-40B4-BE49-F238E27FC236}">
                <a16:creationId xmlns:a16="http://schemas.microsoft.com/office/drawing/2014/main" id="{26347CE2-C85D-7187-6548-DD42EAB2A848}"/>
              </a:ext>
            </a:extLst>
          </p:cNvPr>
          <p:cNvSpPr txBox="1"/>
          <p:nvPr/>
        </p:nvSpPr>
        <p:spPr>
          <a:xfrm>
            <a:off x="0" y="5102920"/>
            <a:ext cx="3139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■衣類による</a:t>
            </a:r>
            <a:r>
              <a: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WBGT</a:t>
            </a:r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値に加えるべき補正値</a:t>
            </a:r>
          </a:p>
        </p:txBody>
      </p:sp>
      <p:sp>
        <p:nvSpPr>
          <p:cNvPr id="328" name="テキスト ボックス 327">
            <a:extLst>
              <a:ext uri="{FF2B5EF4-FFF2-40B4-BE49-F238E27FC236}">
                <a16:creationId xmlns:a16="http://schemas.microsoft.com/office/drawing/2014/main" id="{6271FF0B-F2EF-BCEF-7743-93366055DA81}"/>
              </a:ext>
            </a:extLst>
          </p:cNvPr>
          <p:cNvSpPr txBox="1"/>
          <p:nvPr/>
        </p:nvSpPr>
        <p:spPr>
          <a:xfrm>
            <a:off x="0" y="7242268"/>
            <a:ext cx="2523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■作業強度に応じた</a:t>
            </a:r>
            <a:r>
              <a: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WBGT</a:t>
            </a:r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基準値</a:t>
            </a:r>
          </a:p>
        </p:txBody>
      </p:sp>
    </p:spTree>
    <p:extLst>
      <p:ext uri="{BB962C8B-B14F-4D97-AF65-F5344CB8AC3E}">
        <p14:creationId xmlns:p14="http://schemas.microsoft.com/office/powerpoint/2010/main" val="1838186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フリーフォーム: 図形 380">
            <a:extLst>
              <a:ext uri="{FF2B5EF4-FFF2-40B4-BE49-F238E27FC236}">
                <a16:creationId xmlns:a16="http://schemas.microsoft.com/office/drawing/2014/main" id="{4FC82648-48C7-9274-EB57-F98D063F002E}"/>
              </a:ext>
            </a:extLst>
          </p:cNvPr>
          <p:cNvSpPr/>
          <p:nvPr/>
        </p:nvSpPr>
        <p:spPr>
          <a:xfrm>
            <a:off x="1150948" y="7518285"/>
            <a:ext cx="5582467" cy="2106446"/>
          </a:xfrm>
          <a:custGeom>
            <a:avLst/>
            <a:gdLst>
              <a:gd name="connsiteX0" fmla="*/ 399758 w 5582467"/>
              <a:gd name="connsiteY0" fmla="*/ 0 h 2106446"/>
              <a:gd name="connsiteX1" fmla="*/ 5399017 w 5582467"/>
              <a:gd name="connsiteY1" fmla="*/ 0 h 2106446"/>
              <a:gd name="connsiteX2" fmla="*/ 5582467 w 5582467"/>
              <a:gd name="connsiteY2" fmla="*/ 183450 h 2106446"/>
              <a:gd name="connsiteX3" fmla="*/ 5582467 w 5582467"/>
              <a:gd name="connsiteY3" fmla="*/ 1922996 h 2106446"/>
              <a:gd name="connsiteX4" fmla="*/ 5399017 w 5582467"/>
              <a:gd name="connsiteY4" fmla="*/ 2106446 h 2106446"/>
              <a:gd name="connsiteX5" fmla="*/ 399758 w 5582467"/>
              <a:gd name="connsiteY5" fmla="*/ 2106446 h 2106446"/>
              <a:gd name="connsiteX6" fmla="*/ 216308 w 5582467"/>
              <a:gd name="connsiteY6" fmla="*/ 1922996 h 2106446"/>
              <a:gd name="connsiteX7" fmla="*/ 216308 w 5582467"/>
              <a:gd name="connsiteY7" fmla="*/ 1131879 h 2106446"/>
              <a:gd name="connsiteX8" fmla="*/ 164499 w 5582467"/>
              <a:gd name="connsiteY8" fmla="*/ 1147003 h 2106446"/>
              <a:gd name="connsiteX9" fmla="*/ 0 w 5582467"/>
              <a:gd name="connsiteY9" fmla="*/ 1257289 h 2106446"/>
              <a:gd name="connsiteX10" fmla="*/ 164464 w 5582467"/>
              <a:gd name="connsiteY10" fmla="*/ 1008803 h 2106446"/>
              <a:gd name="connsiteX11" fmla="*/ 216308 w 5582467"/>
              <a:gd name="connsiteY11" fmla="*/ 986197 h 2106446"/>
              <a:gd name="connsiteX12" fmla="*/ 216308 w 5582467"/>
              <a:gd name="connsiteY12" fmla="*/ 183450 h 2106446"/>
              <a:gd name="connsiteX13" fmla="*/ 399758 w 5582467"/>
              <a:gd name="connsiteY13" fmla="*/ 0 h 2106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582467" h="2106446">
                <a:moveTo>
                  <a:pt x="399758" y="0"/>
                </a:moveTo>
                <a:lnTo>
                  <a:pt x="5399017" y="0"/>
                </a:lnTo>
                <a:cubicBezTo>
                  <a:pt x="5500334" y="0"/>
                  <a:pt x="5582467" y="82133"/>
                  <a:pt x="5582467" y="183450"/>
                </a:cubicBezTo>
                <a:lnTo>
                  <a:pt x="5582467" y="1922996"/>
                </a:lnTo>
                <a:cubicBezTo>
                  <a:pt x="5582467" y="2024313"/>
                  <a:pt x="5500334" y="2106446"/>
                  <a:pt x="5399017" y="2106446"/>
                </a:cubicBezTo>
                <a:lnTo>
                  <a:pt x="399758" y="2106446"/>
                </a:lnTo>
                <a:cubicBezTo>
                  <a:pt x="298441" y="2106446"/>
                  <a:pt x="216308" y="2024313"/>
                  <a:pt x="216308" y="1922996"/>
                </a:cubicBezTo>
                <a:lnTo>
                  <a:pt x="216308" y="1131879"/>
                </a:lnTo>
                <a:lnTo>
                  <a:pt x="164499" y="1147003"/>
                </a:lnTo>
                <a:cubicBezTo>
                  <a:pt x="100596" y="1172671"/>
                  <a:pt x="44031" y="1210129"/>
                  <a:pt x="0" y="1257289"/>
                </a:cubicBezTo>
                <a:cubicBezTo>
                  <a:pt x="0" y="1153851"/>
                  <a:pt x="65238" y="1062655"/>
                  <a:pt x="164464" y="1008803"/>
                </a:cubicBezTo>
                <a:lnTo>
                  <a:pt x="216308" y="986197"/>
                </a:lnTo>
                <a:lnTo>
                  <a:pt x="216308" y="183450"/>
                </a:lnTo>
                <a:cubicBezTo>
                  <a:pt x="216308" y="82133"/>
                  <a:pt x="298441" y="0"/>
                  <a:pt x="399758" y="0"/>
                </a:cubicBezTo>
                <a:close/>
              </a:path>
            </a:pathLst>
          </a:cu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26" name="正方形/長方形 325">
            <a:extLst>
              <a:ext uri="{FF2B5EF4-FFF2-40B4-BE49-F238E27FC236}">
                <a16:creationId xmlns:a16="http://schemas.microsoft.com/office/drawing/2014/main" id="{51E249BD-585B-AE01-2C44-9461737287D6}"/>
              </a:ext>
            </a:extLst>
          </p:cNvPr>
          <p:cNvSpPr/>
          <p:nvPr/>
        </p:nvSpPr>
        <p:spPr>
          <a:xfrm>
            <a:off x="114299" y="142875"/>
            <a:ext cx="6638925" cy="1179767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AEB04106-622F-BA29-36AE-7BF7ADB94E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969358"/>
              </p:ext>
            </p:extLst>
          </p:nvPr>
        </p:nvGraphicFramePr>
        <p:xfrm>
          <a:off x="129969" y="1307595"/>
          <a:ext cx="6603446" cy="5205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174">
                  <a:extLst>
                    <a:ext uri="{9D8B030D-6E8A-4147-A177-3AD203B41FA5}">
                      <a16:colId xmlns:a16="http://schemas.microsoft.com/office/drawing/2014/main" val="1180944572"/>
                    </a:ext>
                  </a:extLst>
                </a:gridCol>
                <a:gridCol w="1217657">
                  <a:extLst>
                    <a:ext uri="{9D8B030D-6E8A-4147-A177-3AD203B41FA5}">
                      <a16:colId xmlns:a16="http://schemas.microsoft.com/office/drawing/2014/main" val="4269725079"/>
                    </a:ext>
                  </a:extLst>
                </a:gridCol>
                <a:gridCol w="960523">
                  <a:extLst>
                    <a:ext uri="{9D8B030D-6E8A-4147-A177-3AD203B41FA5}">
                      <a16:colId xmlns:a16="http://schemas.microsoft.com/office/drawing/2014/main" val="21298423"/>
                    </a:ext>
                  </a:extLst>
                </a:gridCol>
                <a:gridCol w="960523">
                  <a:extLst>
                    <a:ext uri="{9D8B030D-6E8A-4147-A177-3AD203B41FA5}">
                      <a16:colId xmlns:a16="http://schemas.microsoft.com/office/drawing/2014/main" val="2880162046"/>
                    </a:ext>
                  </a:extLst>
                </a:gridCol>
                <a:gridCol w="960523">
                  <a:extLst>
                    <a:ext uri="{9D8B030D-6E8A-4147-A177-3AD203B41FA5}">
                      <a16:colId xmlns:a16="http://schemas.microsoft.com/office/drawing/2014/main" val="600136588"/>
                    </a:ext>
                  </a:extLst>
                </a:gridCol>
                <a:gridCol w="960523">
                  <a:extLst>
                    <a:ext uri="{9D8B030D-6E8A-4147-A177-3AD203B41FA5}">
                      <a16:colId xmlns:a16="http://schemas.microsoft.com/office/drawing/2014/main" val="618381395"/>
                    </a:ext>
                  </a:extLst>
                </a:gridCol>
                <a:gridCol w="960523">
                  <a:extLst>
                    <a:ext uri="{9D8B030D-6E8A-4147-A177-3AD203B41FA5}">
                      <a16:colId xmlns:a16="http://schemas.microsoft.com/office/drawing/2014/main" val="857686049"/>
                    </a:ext>
                  </a:extLst>
                </a:gridCol>
              </a:tblGrid>
              <a:tr h="1627805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危険度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ほぼ安全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注意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警戒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厳重警戒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危険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3303489"/>
                  </a:ext>
                </a:extLst>
              </a:tr>
              <a:tr h="92190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WBGT</a:t>
                      </a:r>
                    </a:p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実測値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1577600"/>
                  </a:ext>
                </a:extLst>
              </a:tr>
              <a:tr h="886855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気温からの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目安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℃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まで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℃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℃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35℃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35℃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0707"/>
                  </a:ext>
                </a:extLst>
              </a:tr>
              <a:tr h="424941">
                <a:tc rowSpan="4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代謝率区分と</a:t>
                      </a:r>
                      <a:endParaRPr kumimoji="1" lang="en-US" altLang="ja-JP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休憩頻度目安</a:t>
                      </a:r>
                    </a:p>
                  </a:txBody>
                  <a:tcPr vert="eaVert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軽度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7279670"/>
                  </a:ext>
                </a:extLst>
              </a:tr>
              <a:tr h="44578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中程度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9548081"/>
                  </a:ext>
                </a:extLst>
              </a:tr>
              <a:tr h="4490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3285969"/>
                  </a:ext>
                </a:extLst>
              </a:tr>
              <a:tr h="4490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極重度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970305"/>
                  </a:ext>
                </a:extLst>
              </a:tr>
            </a:tbl>
          </a:graphicData>
        </a:graphic>
      </p:graphicFrame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E5CCC9EE-9437-B891-37B7-090F63A51229}"/>
              </a:ext>
            </a:extLst>
          </p:cNvPr>
          <p:cNvGrpSpPr/>
          <p:nvPr/>
        </p:nvGrpSpPr>
        <p:grpSpPr>
          <a:xfrm>
            <a:off x="5853157" y="1440258"/>
            <a:ext cx="813608" cy="824052"/>
            <a:chOff x="6122123" y="3442370"/>
            <a:chExt cx="691038" cy="699908"/>
          </a:xfrm>
        </p:grpSpPr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91A68AA2-E922-C347-2B47-25E512B50B72}"/>
                </a:ext>
              </a:extLst>
            </p:cNvPr>
            <p:cNvSpPr/>
            <p:nvPr/>
          </p:nvSpPr>
          <p:spPr bwMode="auto">
            <a:xfrm rot="900000" flipH="1">
              <a:off x="6659833" y="3782132"/>
              <a:ext cx="151971" cy="213616"/>
            </a:xfrm>
            <a:prstGeom prst="ellipse">
              <a:avLst/>
            </a:prstGeom>
            <a:solidFill>
              <a:srgbClr val="FF7C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2E4923DE-1D41-DD06-3118-71BD9687B20E}"/>
                </a:ext>
              </a:extLst>
            </p:cNvPr>
            <p:cNvSpPr/>
            <p:nvPr/>
          </p:nvSpPr>
          <p:spPr bwMode="auto">
            <a:xfrm rot="900000" flipH="1">
              <a:off x="6689413" y="3823711"/>
              <a:ext cx="92811" cy="130458"/>
            </a:xfrm>
            <a:prstGeom prst="ellipse">
              <a:avLst/>
            </a:prstGeom>
            <a:solidFill>
              <a:srgbClr val="CC00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楕円 228">
              <a:extLst>
                <a:ext uri="{FF2B5EF4-FFF2-40B4-BE49-F238E27FC236}">
                  <a16:creationId xmlns:a16="http://schemas.microsoft.com/office/drawing/2014/main" id="{AE9A1E62-47E0-008C-0952-38F3BE6E88EF}"/>
                </a:ext>
              </a:extLst>
            </p:cNvPr>
            <p:cNvSpPr/>
            <p:nvPr/>
          </p:nvSpPr>
          <p:spPr bwMode="auto">
            <a:xfrm rot="20700000">
              <a:off x="6122123" y="3782132"/>
              <a:ext cx="151971" cy="213616"/>
            </a:xfrm>
            <a:prstGeom prst="ellipse">
              <a:avLst/>
            </a:prstGeom>
            <a:solidFill>
              <a:srgbClr val="FF7C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AA9C292E-D6FA-950B-A314-79BFCC9FBBD9}"/>
                </a:ext>
              </a:extLst>
            </p:cNvPr>
            <p:cNvSpPr/>
            <p:nvPr/>
          </p:nvSpPr>
          <p:spPr bwMode="auto">
            <a:xfrm rot="20700000">
              <a:off x="6151703" y="3823710"/>
              <a:ext cx="92811" cy="130458"/>
            </a:xfrm>
            <a:prstGeom prst="ellipse">
              <a:avLst/>
            </a:prstGeom>
            <a:solidFill>
              <a:srgbClr val="CC00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846CFBE6-1163-E324-D2BC-952B4E57EEF5}"/>
                </a:ext>
              </a:extLst>
            </p:cNvPr>
            <p:cNvSpPr/>
            <p:nvPr/>
          </p:nvSpPr>
          <p:spPr bwMode="auto">
            <a:xfrm>
              <a:off x="6166253" y="3480408"/>
              <a:ext cx="599788" cy="654791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D6815484-C40A-F31D-B37D-CCFEE3D7085E}"/>
                </a:ext>
              </a:extLst>
            </p:cNvPr>
            <p:cNvSpPr/>
            <p:nvPr/>
          </p:nvSpPr>
          <p:spPr bwMode="auto">
            <a:xfrm>
              <a:off x="6198877" y="3550621"/>
              <a:ext cx="536173" cy="591657"/>
            </a:xfrm>
            <a:prstGeom prst="ellipse">
              <a:avLst/>
            </a:prstGeom>
            <a:solidFill>
              <a:srgbClr val="FF7C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5472823C-5A09-0570-E27D-1265037B78B5}"/>
                </a:ext>
              </a:extLst>
            </p:cNvPr>
            <p:cNvSpPr/>
            <p:nvPr/>
          </p:nvSpPr>
          <p:spPr bwMode="auto">
            <a:xfrm>
              <a:off x="6441826" y="3983322"/>
              <a:ext cx="52823" cy="19453"/>
            </a:xfrm>
            <a:prstGeom prst="ellipse">
              <a:avLst/>
            </a:prstGeom>
            <a:solidFill>
              <a:srgbClr val="CC00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二等辺三角形 46">
              <a:extLst>
                <a:ext uri="{FF2B5EF4-FFF2-40B4-BE49-F238E27FC236}">
                  <a16:creationId xmlns:a16="http://schemas.microsoft.com/office/drawing/2014/main" id="{E5A60B4C-313B-A3EF-BE9B-B4A1877C0EEC}"/>
                </a:ext>
              </a:extLst>
            </p:cNvPr>
            <p:cNvSpPr/>
            <p:nvPr/>
          </p:nvSpPr>
          <p:spPr bwMode="auto">
            <a:xfrm>
              <a:off x="6376547" y="4021619"/>
              <a:ext cx="187776" cy="64799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27F97EFA-EB59-7C79-BBDD-469BFB10C0D2}"/>
                </a:ext>
              </a:extLst>
            </p:cNvPr>
            <p:cNvSpPr/>
            <p:nvPr/>
          </p:nvSpPr>
          <p:spPr bwMode="auto">
            <a:xfrm>
              <a:off x="6123314" y="3442370"/>
              <a:ext cx="689847" cy="347067"/>
            </a:xfrm>
            <a:custGeom>
              <a:avLst/>
              <a:gdLst>
                <a:gd name="connsiteX0" fmla="*/ 807661 w 1621311"/>
                <a:gd name="connsiteY0" fmla="*/ 0 h 795310"/>
                <a:gd name="connsiteX1" fmla="*/ 1517763 w 1621311"/>
                <a:gd name="connsiteY1" fmla="*/ 580872 h 795310"/>
                <a:gd name="connsiteX2" fmla="*/ 1530444 w 1621311"/>
                <a:gd name="connsiteY2" fmla="*/ 707122 h 795310"/>
                <a:gd name="connsiteX3" fmla="*/ 1577217 w 1621311"/>
                <a:gd name="connsiteY3" fmla="*/ 707122 h 795310"/>
                <a:gd name="connsiteX4" fmla="*/ 1621311 w 1621311"/>
                <a:gd name="connsiteY4" fmla="*/ 751216 h 795310"/>
                <a:gd name="connsiteX5" fmla="*/ 1577217 w 1621311"/>
                <a:gd name="connsiteY5" fmla="*/ 795310 h 795310"/>
                <a:gd name="connsiteX6" fmla="*/ 44094 w 1621311"/>
                <a:gd name="connsiteY6" fmla="*/ 795310 h 795310"/>
                <a:gd name="connsiteX7" fmla="*/ 0 w 1621311"/>
                <a:gd name="connsiteY7" fmla="*/ 751216 h 795310"/>
                <a:gd name="connsiteX8" fmla="*/ 44094 w 1621311"/>
                <a:gd name="connsiteY8" fmla="*/ 707122 h 795310"/>
                <a:gd name="connsiteX9" fmla="*/ 84878 w 1621311"/>
                <a:gd name="connsiteY9" fmla="*/ 707122 h 795310"/>
                <a:gd name="connsiteX10" fmla="*/ 97559 w 1621311"/>
                <a:gd name="connsiteY10" fmla="*/ 580872 h 795310"/>
                <a:gd name="connsiteX11" fmla="*/ 807661 w 1621311"/>
                <a:gd name="connsiteY11" fmla="*/ 0 h 79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311" h="795310">
                  <a:moveTo>
                    <a:pt x="807661" y="0"/>
                  </a:moveTo>
                  <a:cubicBezTo>
                    <a:pt x="1157933" y="0"/>
                    <a:pt x="1450176" y="249369"/>
                    <a:pt x="1517763" y="580872"/>
                  </a:cubicBezTo>
                  <a:lnTo>
                    <a:pt x="1530444" y="707122"/>
                  </a:lnTo>
                  <a:lnTo>
                    <a:pt x="1577217" y="707122"/>
                  </a:lnTo>
                  <a:cubicBezTo>
                    <a:pt x="1601569" y="707122"/>
                    <a:pt x="1621311" y="726864"/>
                    <a:pt x="1621311" y="751216"/>
                  </a:cubicBezTo>
                  <a:cubicBezTo>
                    <a:pt x="1621311" y="775568"/>
                    <a:pt x="1601569" y="795310"/>
                    <a:pt x="1577217" y="795310"/>
                  </a:cubicBezTo>
                  <a:lnTo>
                    <a:pt x="44094" y="795310"/>
                  </a:lnTo>
                  <a:cubicBezTo>
                    <a:pt x="19742" y="795310"/>
                    <a:pt x="0" y="775568"/>
                    <a:pt x="0" y="751216"/>
                  </a:cubicBezTo>
                  <a:cubicBezTo>
                    <a:pt x="0" y="726864"/>
                    <a:pt x="19742" y="707122"/>
                    <a:pt x="44094" y="707122"/>
                  </a:cubicBezTo>
                  <a:lnTo>
                    <a:pt x="84878" y="707122"/>
                  </a:lnTo>
                  <a:lnTo>
                    <a:pt x="97559" y="580872"/>
                  </a:lnTo>
                  <a:cubicBezTo>
                    <a:pt x="165147" y="249369"/>
                    <a:pt x="457389" y="0"/>
                    <a:pt x="807661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6" name="加算記号 235">
              <a:extLst>
                <a:ext uri="{FF2B5EF4-FFF2-40B4-BE49-F238E27FC236}">
                  <a16:creationId xmlns:a16="http://schemas.microsoft.com/office/drawing/2014/main" id="{C777A5F5-568D-E6E0-8109-508CC719DF64}"/>
                </a:ext>
              </a:extLst>
            </p:cNvPr>
            <p:cNvSpPr/>
            <p:nvPr/>
          </p:nvSpPr>
          <p:spPr bwMode="auto">
            <a:xfrm>
              <a:off x="6389566" y="3623302"/>
              <a:ext cx="154795" cy="154795"/>
            </a:xfrm>
            <a:prstGeom prst="mathPlus">
              <a:avLst/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8E803139-8FB7-F4C1-2CC6-EC932C21C0D7}"/>
                </a:ext>
              </a:extLst>
            </p:cNvPr>
            <p:cNvSpPr/>
            <p:nvPr/>
          </p:nvSpPr>
          <p:spPr bwMode="auto">
            <a:xfrm>
              <a:off x="6571987" y="3956118"/>
              <a:ext cx="109763" cy="38735"/>
            </a:xfrm>
            <a:prstGeom prst="ellipse">
              <a:avLst/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楕円 237">
              <a:extLst>
                <a:ext uri="{FF2B5EF4-FFF2-40B4-BE49-F238E27FC236}">
                  <a16:creationId xmlns:a16="http://schemas.microsoft.com/office/drawing/2014/main" id="{E3215B44-A18D-C69A-4636-424655695F21}"/>
                </a:ext>
              </a:extLst>
            </p:cNvPr>
            <p:cNvSpPr/>
            <p:nvPr/>
          </p:nvSpPr>
          <p:spPr bwMode="auto">
            <a:xfrm>
              <a:off x="6257887" y="3956118"/>
              <a:ext cx="109763" cy="38735"/>
            </a:xfrm>
            <a:prstGeom prst="ellipse">
              <a:avLst/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43FF69B9-A1F7-0B3E-9D7F-A796E9B2BC6A}"/>
                </a:ext>
              </a:extLst>
            </p:cNvPr>
            <p:cNvSpPr/>
            <p:nvPr/>
          </p:nvSpPr>
          <p:spPr>
            <a:xfrm>
              <a:off x="6547063" y="3812839"/>
              <a:ext cx="122590" cy="108155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F6A58942-1FCA-F85A-9286-E50E9D3E32D2}"/>
                </a:ext>
              </a:extLst>
            </p:cNvPr>
            <p:cNvSpPr/>
            <p:nvPr/>
          </p:nvSpPr>
          <p:spPr>
            <a:xfrm>
              <a:off x="6269448" y="3812839"/>
              <a:ext cx="122590" cy="108155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1" name="楕円 22">
              <a:extLst>
                <a:ext uri="{FF2B5EF4-FFF2-40B4-BE49-F238E27FC236}">
                  <a16:creationId xmlns:a16="http://schemas.microsoft.com/office/drawing/2014/main" id="{752C5C1F-2329-F329-426B-162E54932577}"/>
                </a:ext>
              </a:extLst>
            </p:cNvPr>
            <p:cNvSpPr/>
            <p:nvPr/>
          </p:nvSpPr>
          <p:spPr>
            <a:xfrm>
              <a:off x="6630508" y="3699541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2" name="楕円 22">
              <a:extLst>
                <a:ext uri="{FF2B5EF4-FFF2-40B4-BE49-F238E27FC236}">
                  <a16:creationId xmlns:a16="http://schemas.microsoft.com/office/drawing/2014/main" id="{FFBBA997-451F-9226-3148-3A515064FB81}"/>
                </a:ext>
              </a:extLst>
            </p:cNvPr>
            <p:cNvSpPr/>
            <p:nvPr/>
          </p:nvSpPr>
          <p:spPr>
            <a:xfrm>
              <a:off x="6608357" y="3459103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3" name="楕円 22">
              <a:extLst>
                <a:ext uri="{FF2B5EF4-FFF2-40B4-BE49-F238E27FC236}">
                  <a16:creationId xmlns:a16="http://schemas.microsoft.com/office/drawing/2014/main" id="{BD5F8D8F-B7F2-4681-6E57-C54B85204074}"/>
                </a:ext>
              </a:extLst>
            </p:cNvPr>
            <p:cNvSpPr/>
            <p:nvPr/>
          </p:nvSpPr>
          <p:spPr>
            <a:xfrm>
              <a:off x="6232019" y="3739930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4" name="楕円 22">
              <a:extLst>
                <a:ext uri="{FF2B5EF4-FFF2-40B4-BE49-F238E27FC236}">
                  <a16:creationId xmlns:a16="http://schemas.microsoft.com/office/drawing/2014/main" id="{29133DF0-7969-AD92-C6BA-A233B1CA4C0B}"/>
                </a:ext>
              </a:extLst>
            </p:cNvPr>
            <p:cNvSpPr/>
            <p:nvPr/>
          </p:nvSpPr>
          <p:spPr>
            <a:xfrm>
              <a:off x="6224299" y="3927766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5" name="楕円 22">
              <a:extLst>
                <a:ext uri="{FF2B5EF4-FFF2-40B4-BE49-F238E27FC236}">
                  <a16:creationId xmlns:a16="http://schemas.microsoft.com/office/drawing/2014/main" id="{07DA1FA1-48FA-6CB4-3AC1-21D01A48BAF0}"/>
                </a:ext>
              </a:extLst>
            </p:cNvPr>
            <p:cNvSpPr/>
            <p:nvPr/>
          </p:nvSpPr>
          <p:spPr>
            <a:xfrm>
              <a:off x="6284382" y="3552093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6" name="楕円 22">
              <a:extLst>
                <a:ext uri="{FF2B5EF4-FFF2-40B4-BE49-F238E27FC236}">
                  <a16:creationId xmlns:a16="http://schemas.microsoft.com/office/drawing/2014/main" id="{EEC89B7F-8F1B-E829-27C3-5D21C43E6DB9}"/>
                </a:ext>
              </a:extLst>
            </p:cNvPr>
            <p:cNvSpPr/>
            <p:nvPr/>
          </p:nvSpPr>
          <p:spPr>
            <a:xfrm>
              <a:off x="6645710" y="3996398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7" name="楕円 22">
              <a:extLst>
                <a:ext uri="{FF2B5EF4-FFF2-40B4-BE49-F238E27FC236}">
                  <a16:creationId xmlns:a16="http://schemas.microsoft.com/office/drawing/2014/main" id="{97E53EB9-334E-E32E-02F0-E94F7989F536}"/>
                </a:ext>
              </a:extLst>
            </p:cNvPr>
            <p:cNvSpPr/>
            <p:nvPr/>
          </p:nvSpPr>
          <p:spPr>
            <a:xfrm>
              <a:off x="6425458" y="3804126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8" name="楕円 22">
              <a:extLst>
                <a:ext uri="{FF2B5EF4-FFF2-40B4-BE49-F238E27FC236}">
                  <a16:creationId xmlns:a16="http://schemas.microsoft.com/office/drawing/2014/main" id="{FFDBAC30-7EC6-3E58-E004-8385D34CD922}"/>
                </a:ext>
              </a:extLst>
            </p:cNvPr>
            <p:cNvSpPr/>
            <p:nvPr/>
          </p:nvSpPr>
          <p:spPr>
            <a:xfrm>
              <a:off x="6742712" y="4052861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9" name="楕円 22">
              <a:extLst>
                <a:ext uri="{FF2B5EF4-FFF2-40B4-BE49-F238E27FC236}">
                  <a16:creationId xmlns:a16="http://schemas.microsoft.com/office/drawing/2014/main" id="{46105863-8BDE-EC1D-2295-5D1EFC5EA4CD}"/>
                </a:ext>
              </a:extLst>
            </p:cNvPr>
            <p:cNvSpPr/>
            <p:nvPr/>
          </p:nvSpPr>
          <p:spPr>
            <a:xfrm>
              <a:off x="6151500" y="4029734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F99C5B6E-C949-1CA0-CB49-36E42E653C1F}"/>
              </a:ext>
            </a:extLst>
          </p:cNvPr>
          <p:cNvGrpSpPr/>
          <p:nvPr/>
        </p:nvGrpSpPr>
        <p:grpSpPr>
          <a:xfrm>
            <a:off x="1987919" y="1440258"/>
            <a:ext cx="813608" cy="824052"/>
            <a:chOff x="2837765" y="3442370"/>
            <a:chExt cx="691038" cy="699908"/>
          </a:xfrm>
        </p:grpSpPr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848580F4-2CA2-2299-EDC8-EF94205312EC}"/>
                </a:ext>
              </a:extLst>
            </p:cNvPr>
            <p:cNvSpPr/>
            <p:nvPr/>
          </p:nvSpPr>
          <p:spPr bwMode="auto">
            <a:xfrm rot="900000" flipH="1">
              <a:off x="3375475" y="3782132"/>
              <a:ext cx="151971" cy="21361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楕円 251">
              <a:extLst>
                <a:ext uri="{FF2B5EF4-FFF2-40B4-BE49-F238E27FC236}">
                  <a16:creationId xmlns:a16="http://schemas.microsoft.com/office/drawing/2014/main" id="{5AE0C4A4-D9AF-2270-9566-4092CA2284AC}"/>
                </a:ext>
              </a:extLst>
            </p:cNvPr>
            <p:cNvSpPr/>
            <p:nvPr/>
          </p:nvSpPr>
          <p:spPr bwMode="auto">
            <a:xfrm rot="900000" flipH="1">
              <a:off x="3405055" y="3823711"/>
              <a:ext cx="92811" cy="130458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楕円 252">
              <a:extLst>
                <a:ext uri="{FF2B5EF4-FFF2-40B4-BE49-F238E27FC236}">
                  <a16:creationId xmlns:a16="http://schemas.microsoft.com/office/drawing/2014/main" id="{95758968-054E-C0B1-5532-74F4EC41C4AE}"/>
                </a:ext>
              </a:extLst>
            </p:cNvPr>
            <p:cNvSpPr/>
            <p:nvPr/>
          </p:nvSpPr>
          <p:spPr bwMode="auto">
            <a:xfrm rot="20700000">
              <a:off x="2837765" y="3782132"/>
              <a:ext cx="151971" cy="21361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楕円 253">
              <a:extLst>
                <a:ext uri="{FF2B5EF4-FFF2-40B4-BE49-F238E27FC236}">
                  <a16:creationId xmlns:a16="http://schemas.microsoft.com/office/drawing/2014/main" id="{599CB315-EC5C-D907-FB7F-14504BC42042}"/>
                </a:ext>
              </a:extLst>
            </p:cNvPr>
            <p:cNvSpPr/>
            <p:nvPr/>
          </p:nvSpPr>
          <p:spPr bwMode="auto">
            <a:xfrm rot="20700000">
              <a:off x="2867345" y="3823710"/>
              <a:ext cx="92811" cy="130458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楕円 254">
              <a:extLst>
                <a:ext uri="{FF2B5EF4-FFF2-40B4-BE49-F238E27FC236}">
                  <a16:creationId xmlns:a16="http://schemas.microsoft.com/office/drawing/2014/main" id="{4621D553-FD79-69E9-B9DC-D1B35693678E}"/>
                </a:ext>
              </a:extLst>
            </p:cNvPr>
            <p:cNvSpPr/>
            <p:nvPr/>
          </p:nvSpPr>
          <p:spPr bwMode="auto">
            <a:xfrm>
              <a:off x="2881895" y="3480408"/>
              <a:ext cx="599788" cy="654791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楕円 255">
              <a:extLst>
                <a:ext uri="{FF2B5EF4-FFF2-40B4-BE49-F238E27FC236}">
                  <a16:creationId xmlns:a16="http://schemas.microsoft.com/office/drawing/2014/main" id="{EDB46BC3-6CA0-6B96-BEF5-5D0BF0F2207D}"/>
                </a:ext>
              </a:extLst>
            </p:cNvPr>
            <p:cNvSpPr/>
            <p:nvPr/>
          </p:nvSpPr>
          <p:spPr bwMode="auto">
            <a:xfrm>
              <a:off x="2914519" y="3550621"/>
              <a:ext cx="536173" cy="591657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楕円 256">
              <a:extLst>
                <a:ext uri="{FF2B5EF4-FFF2-40B4-BE49-F238E27FC236}">
                  <a16:creationId xmlns:a16="http://schemas.microsoft.com/office/drawing/2014/main" id="{544E6425-24F1-6CB6-2B83-AEECBBC31FC2}"/>
                </a:ext>
              </a:extLst>
            </p:cNvPr>
            <p:cNvSpPr/>
            <p:nvPr/>
          </p:nvSpPr>
          <p:spPr bwMode="auto">
            <a:xfrm>
              <a:off x="3157468" y="3983322"/>
              <a:ext cx="52823" cy="19453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二等辺三角形 46">
              <a:extLst>
                <a:ext uri="{FF2B5EF4-FFF2-40B4-BE49-F238E27FC236}">
                  <a16:creationId xmlns:a16="http://schemas.microsoft.com/office/drawing/2014/main" id="{EF9FFD92-E570-ABC6-A485-D5D77B737F6E}"/>
                </a:ext>
              </a:extLst>
            </p:cNvPr>
            <p:cNvSpPr/>
            <p:nvPr/>
          </p:nvSpPr>
          <p:spPr bwMode="auto">
            <a:xfrm rot="10800000">
              <a:off x="3076383" y="4032445"/>
              <a:ext cx="219387" cy="68157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593D8DBE-662C-5C24-9CC3-D25EBF4FD606}"/>
                </a:ext>
              </a:extLst>
            </p:cNvPr>
            <p:cNvSpPr/>
            <p:nvPr/>
          </p:nvSpPr>
          <p:spPr bwMode="auto">
            <a:xfrm>
              <a:off x="2838956" y="3442370"/>
              <a:ext cx="689847" cy="347067"/>
            </a:xfrm>
            <a:custGeom>
              <a:avLst/>
              <a:gdLst>
                <a:gd name="connsiteX0" fmla="*/ 807661 w 1621311"/>
                <a:gd name="connsiteY0" fmla="*/ 0 h 795310"/>
                <a:gd name="connsiteX1" fmla="*/ 1517763 w 1621311"/>
                <a:gd name="connsiteY1" fmla="*/ 580872 h 795310"/>
                <a:gd name="connsiteX2" fmla="*/ 1530444 w 1621311"/>
                <a:gd name="connsiteY2" fmla="*/ 707122 h 795310"/>
                <a:gd name="connsiteX3" fmla="*/ 1577217 w 1621311"/>
                <a:gd name="connsiteY3" fmla="*/ 707122 h 795310"/>
                <a:gd name="connsiteX4" fmla="*/ 1621311 w 1621311"/>
                <a:gd name="connsiteY4" fmla="*/ 751216 h 795310"/>
                <a:gd name="connsiteX5" fmla="*/ 1577217 w 1621311"/>
                <a:gd name="connsiteY5" fmla="*/ 795310 h 795310"/>
                <a:gd name="connsiteX6" fmla="*/ 44094 w 1621311"/>
                <a:gd name="connsiteY6" fmla="*/ 795310 h 795310"/>
                <a:gd name="connsiteX7" fmla="*/ 0 w 1621311"/>
                <a:gd name="connsiteY7" fmla="*/ 751216 h 795310"/>
                <a:gd name="connsiteX8" fmla="*/ 44094 w 1621311"/>
                <a:gd name="connsiteY8" fmla="*/ 707122 h 795310"/>
                <a:gd name="connsiteX9" fmla="*/ 84878 w 1621311"/>
                <a:gd name="connsiteY9" fmla="*/ 707122 h 795310"/>
                <a:gd name="connsiteX10" fmla="*/ 97559 w 1621311"/>
                <a:gd name="connsiteY10" fmla="*/ 580872 h 795310"/>
                <a:gd name="connsiteX11" fmla="*/ 807661 w 1621311"/>
                <a:gd name="connsiteY11" fmla="*/ 0 h 79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311" h="795310">
                  <a:moveTo>
                    <a:pt x="807661" y="0"/>
                  </a:moveTo>
                  <a:cubicBezTo>
                    <a:pt x="1157933" y="0"/>
                    <a:pt x="1450176" y="249369"/>
                    <a:pt x="1517763" y="580872"/>
                  </a:cubicBezTo>
                  <a:lnTo>
                    <a:pt x="1530444" y="707122"/>
                  </a:lnTo>
                  <a:lnTo>
                    <a:pt x="1577217" y="707122"/>
                  </a:lnTo>
                  <a:cubicBezTo>
                    <a:pt x="1601569" y="707122"/>
                    <a:pt x="1621311" y="726864"/>
                    <a:pt x="1621311" y="751216"/>
                  </a:cubicBezTo>
                  <a:cubicBezTo>
                    <a:pt x="1621311" y="775568"/>
                    <a:pt x="1601569" y="795310"/>
                    <a:pt x="1577217" y="795310"/>
                  </a:cubicBezTo>
                  <a:lnTo>
                    <a:pt x="44094" y="795310"/>
                  </a:lnTo>
                  <a:cubicBezTo>
                    <a:pt x="19742" y="795310"/>
                    <a:pt x="0" y="775568"/>
                    <a:pt x="0" y="751216"/>
                  </a:cubicBezTo>
                  <a:cubicBezTo>
                    <a:pt x="0" y="726864"/>
                    <a:pt x="19742" y="707122"/>
                    <a:pt x="44094" y="707122"/>
                  </a:cubicBezTo>
                  <a:lnTo>
                    <a:pt x="84878" y="707122"/>
                  </a:lnTo>
                  <a:lnTo>
                    <a:pt x="97559" y="580872"/>
                  </a:lnTo>
                  <a:cubicBezTo>
                    <a:pt x="165147" y="249369"/>
                    <a:pt x="457389" y="0"/>
                    <a:pt x="807661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0" name="楕円 259">
              <a:extLst>
                <a:ext uri="{FF2B5EF4-FFF2-40B4-BE49-F238E27FC236}">
                  <a16:creationId xmlns:a16="http://schemas.microsoft.com/office/drawing/2014/main" id="{FE44175A-82BF-C393-EC43-32405D446D77}"/>
                </a:ext>
              </a:extLst>
            </p:cNvPr>
            <p:cNvSpPr/>
            <p:nvPr/>
          </p:nvSpPr>
          <p:spPr bwMode="auto">
            <a:xfrm>
              <a:off x="3025427" y="3836126"/>
              <a:ext cx="56299" cy="6869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楕円 260">
              <a:extLst>
                <a:ext uri="{FF2B5EF4-FFF2-40B4-BE49-F238E27FC236}">
                  <a16:creationId xmlns:a16="http://schemas.microsoft.com/office/drawing/2014/main" id="{B0B60350-21C2-5B87-9E07-421D5A638666}"/>
                </a:ext>
              </a:extLst>
            </p:cNvPr>
            <p:cNvSpPr/>
            <p:nvPr/>
          </p:nvSpPr>
          <p:spPr bwMode="auto">
            <a:xfrm>
              <a:off x="3298988" y="3836126"/>
              <a:ext cx="56299" cy="6869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加算記号 261">
              <a:extLst>
                <a:ext uri="{FF2B5EF4-FFF2-40B4-BE49-F238E27FC236}">
                  <a16:creationId xmlns:a16="http://schemas.microsoft.com/office/drawing/2014/main" id="{A37D62F4-A3ED-1936-CC7F-1750FF7F2220}"/>
                </a:ext>
              </a:extLst>
            </p:cNvPr>
            <p:cNvSpPr/>
            <p:nvPr/>
          </p:nvSpPr>
          <p:spPr bwMode="auto">
            <a:xfrm>
              <a:off x="3105208" y="3623302"/>
              <a:ext cx="154795" cy="154795"/>
            </a:xfrm>
            <a:prstGeom prst="mathPlus">
              <a:avLst/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四角形: 角を丸くする 262">
              <a:extLst>
                <a:ext uri="{FF2B5EF4-FFF2-40B4-BE49-F238E27FC236}">
                  <a16:creationId xmlns:a16="http://schemas.microsoft.com/office/drawing/2014/main" id="{40D57B5C-C7D3-366B-BA86-B7D60688E022}"/>
                </a:ext>
              </a:extLst>
            </p:cNvPr>
            <p:cNvSpPr/>
            <p:nvPr/>
          </p:nvSpPr>
          <p:spPr bwMode="auto">
            <a:xfrm>
              <a:off x="2970250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四角形: 角を丸くする 263">
              <a:extLst>
                <a:ext uri="{FF2B5EF4-FFF2-40B4-BE49-F238E27FC236}">
                  <a16:creationId xmlns:a16="http://schemas.microsoft.com/office/drawing/2014/main" id="{579787C1-57E4-F633-887F-2F894A7E764F}"/>
                </a:ext>
              </a:extLst>
            </p:cNvPr>
            <p:cNvSpPr/>
            <p:nvPr/>
          </p:nvSpPr>
          <p:spPr bwMode="auto">
            <a:xfrm flipH="1">
              <a:off x="3269059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E03B49B4-0EDD-5562-3A3B-CA78DB64B4CC}"/>
              </a:ext>
            </a:extLst>
          </p:cNvPr>
          <p:cNvGrpSpPr/>
          <p:nvPr/>
        </p:nvGrpSpPr>
        <p:grpSpPr>
          <a:xfrm>
            <a:off x="3920538" y="1440258"/>
            <a:ext cx="813608" cy="824052"/>
            <a:chOff x="4472379" y="3442370"/>
            <a:chExt cx="691038" cy="699908"/>
          </a:xfrm>
        </p:grpSpPr>
        <p:sp>
          <p:nvSpPr>
            <p:cNvPr id="266" name="楕円 265">
              <a:extLst>
                <a:ext uri="{FF2B5EF4-FFF2-40B4-BE49-F238E27FC236}">
                  <a16:creationId xmlns:a16="http://schemas.microsoft.com/office/drawing/2014/main" id="{D1F39D02-3D1F-A731-0618-694A1CBDA808}"/>
                </a:ext>
              </a:extLst>
            </p:cNvPr>
            <p:cNvSpPr/>
            <p:nvPr/>
          </p:nvSpPr>
          <p:spPr bwMode="auto">
            <a:xfrm rot="900000" flipH="1">
              <a:off x="5010089" y="3782132"/>
              <a:ext cx="151971" cy="213616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楕円 266">
              <a:extLst>
                <a:ext uri="{FF2B5EF4-FFF2-40B4-BE49-F238E27FC236}">
                  <a16:creationId xmlns:a16="http://schemas.microsoft.com/office/drawing/2014/main" id="{41A3A0AF-6288-D688-2268-F2284E15FF92}"/>
                </a:ext>
              </a:extLst>
            </p:cNvPr>
            <p:cNvSpPr/>
            <p:nvPr/>
          </p:nvSpPr>
          <p:spPr bwMode="auto">
            <a:xfrm rot="900000" flipH="1">
              <a:off x="5039669" y="3823711"/>
              <a:ext cx="92811" cy="130458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楕円 267">
              <a:extLst>
                <a:ext uri="{FF2B5EF4-FFF2-40B4-BE49-F238E27FC236}">
                  <a16:creationId xmlns:a16="http://schemas.microsoft.com/office/drawing/2014/main" id="{C8EBD2F1-7D4B-9E19-B553-38C058B1ACE3}"/>
                </a:ext>
              </a:extLst>
            </p:cNvPr>
            <p:cNvSpPr/>
            <p:nvPr/>
          </p:nvSpPr>
          <p:spPr bwMode="auto">
            <a:xfrm rot="20700000">
              <a:off x="4472379" y="3782132"/>
              <a:ext cx="151971" cy="213616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楕円 268">
              <a:extLst>
                <a:ext uri="{FF2B5EF4-FFF2-40B4-BE49-F238E27FC236}">
                  <a16:creationId xmlns:a16="http://schemas.microsoft.com/office/drawing/2014/main" id="{3D4F14F1-9EBC-D984-C738-09DEE71801A2}"/>
                </a:ext>
              </a:extLst>
            </p:cNvPr>
            <p:cNvSpPr/>
            <p:nvPr/>
          </p:nvSpPr>
          <p:spPr bwMode="auto">
            <a:xfrm rot="20700000">
              <a:off x="4501959" y="3823710"/>
              <a:ext cx="92811" cy="130458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楕円 269">
              <a:extLst>
                <a:ext uri="{FF2B5EF4-FFF2-40B4-BE49-F238E27FC236}">
                  <a16:creationId xmlns:a16="http://schemas.microsoft.com/office/drawing/2014/main" id="{B0EA8705-01A8-07B2-B73C-D1C03C07F71D}"/>
                </a:ext>
              </a:extLst>
            </p:cNvPr>
            <p:cNvSpPr/>
            <p:nvPr/>
          </p:nvSpPr>
          <p:spPr bwMode="auto">
            <a:xfrm>
              <a:off x="4516509" y="3480408"/>
              <a:ext cx="599788" cy="654791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楕円 270">
              <a:extLst>
                <a:ext uri="{FF2B5EF4-FFF2-40B4-BE49-F238E27FC236}">
                  <a16:creationId xmlns:a16="http://schemas.microsoft.com/office/drawing/2014/main" id="{5259BE4B-276D-70C2-EA9C-63BF8B0642B9}"/>
                </a:ext>
              </a:extLst>
            </p:cNvPr>
            <p:cNvSpPr/>
            <p:nvPr/>
          </p:nvSpPr>
          <p:spPr bwMode="auto">
            <a:xfrm>
              <a:off x="4549133" y="3550621"/>
              <a:ext cx="536173" cy="591657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楕円 271">
              <a:extLst>
                <a:ext uri="{FF2B5EF4-FFF2-40B4-BE49-F238E27FC236}">
                  <a16:creationId xmlns:a16="http://schemas.microsoft.com/office/drawing/2014/main" id="{D2ED2C3E-FD7F-7635-48C4-263AA3979BFA}"/>
                </a:ext>
              </a:extLst>
            </p:cNvPr>
            <p:cNvSpPr/>
            <p:nvPr/>
          </p:nvSpPr>
          <p:spPr bwMode="auto">
            <a:xfrm>
              <a:off x="4792083" y="3983322"/>
              <a:ext cx="52823" cy="19453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二等辺三角形 46">
              <a:extLst>
                <a:ext uri="{FF2B5EF4-FFF2-40B4-BE49-F238E27FC236}">
                  <a16:creationId xmlns:a16="http://schemas.microsoft.com/office/drawing/2014/main" id="{833981B9-E102-C03D-AB56-2249D80BEBB1}"/>
                </a:ext>
              </a:extLst>
            </p:cNvPr>
            <p:cNvSpPr/>
            <p:nvPr/>
          </p:nvSpPr>
          <p:spPr bwMode="auto">
            <a:xfrm>
              <a:off x="4754227" y="4046630"/>
              <a:ext cx="132928" cy="39788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2DFA19EA-3EA1-432B-71A1-1968EC5783DC}"/>
                </a:ext>
              </a:extLst>
            </p:cNvPr>
            <p:cNvSpPr/>
            <p:nvPr/>
          </p:nvSpPr>
          <p:spPr bwMode="auto">
            <a:xfrm>
              <a:off x="4473570" y="3442370"/>
              <a:ext cx="689847" cy="347067"/>
            </a:xfrm>
            <a:custGeom>
              <a:avLst/>
              <a:gdLst>
                <a:gd name="connsiteX0" fmla="*/ 807661 w 1621311"/>
                <a:gd name="connsiteY0" fmla="*/ 0 h 795310"/>
                <a:gd name="connsiteX1" fmla="*/ 1517763 w 1621311"/>
                <a:gd name="connsiteY1" fmla="*/ 580872 h 795310"/>
                <a:gd name="connsiteX2" fmla="*/ 1530444 w 1621311"/>
                <a:gd name="connsiteY2" fmla="*/ 707122 h 795310"/>
                <a:gd name="connsiteX3" fmla="*/ 1577217 w 1621311"/>
                <a:gd name="connsiteY3" fmla="*/ 707122 h 795310"/>
                <a:gd name="connsiteX4" fmla="*/ 1621311 w 1621311"/>
                <a:gd name="connsiteY4" fmla="*/ 751216 h 795310"/>
                <a:gd name="connsiteX5" fmla="*/ 1577217 w 1621311"/>
                <a:gd name="connsiteY5" fmla="*/ 795310 h 795310"/>
                <a:gd name="connsiteX6" fmla="*/ 44094 w 1621311"/>
                <a:gd name="connsiteY6" fmla="*/ 795310 h 795310"/>
                <a:gd name="connsiteX7" fmla="*/ 0 w 1621311"/>
                <a:gd name="connsiteY7" fmla="*/ 751216 h 795310"/>
                <a:gd name="connsiteX8" fmla="*/ 44094 w 1621311"/>
                <a:gd name="connsiteY8" fmla="*/ 707122 h 795310"/>
                <a:gd name="connsiteX9" fmla="*/ 84878 w 1621311"/>
                <a:gd name="connsiteY9" fmla="*/ 707122 h 795310"/>
                <a:gd name="connsiteX10" fmla="*/ 97559 w 1621311"/>
                <a:gd name="connsiteY10" fmla="*/ 580872 h 795310"/>
                <a:gd name="connsiteX11" fmla="*/ 807661 w 1621311"/>
                <a:gd name="connsiteY11" fmla="*/ 0 h 79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311" h="795310">
                  <a:moveTo>
                    <a:pt x="807661" y="0"/>
                  </a:moveTo>
                  <a:cubicBezTo>
                    <a:pt x="1157933" y="0"/>
                    <a:pt x="1450176" y="249369"/>
                    <a:pt x="1517763" y="580872"/>
                  </a:cubicBezTo>
                  <a:lnTo>
                    <a:pt x="1530444" y="707122"/>
                  </a:lnTo>
                  <a:lnTo>
                    <a:pt x="1577217" y="707122"/>
                  </a:lnTo>
                  <a:cubicBezTo>
                    <a:pt x="1601569" y="707122"/>
                    <a:pt x="1621311" y="726864"/>
                    <a:pt x="1621311" y="751216"/>
                  </a:cubicBezTo>
                  <a:cubicBezTo>
                    <a:pt x="1621311" y="775568"/>
                    <a:pt x="1601569" y="795310"/>
                    <a:pt x="1577217" y="795310"/>
                  </a:cubicBezTo>
                  <a:lnTo>
                    <a:pt x="44094" y="795310"/>
                  </a:lnTo>
                  <a:cubicBezTo>
                    <a:pt x="19742" y="795310"/>
                    <a:pt x="0" y="775568"/>
                    <a:pt x="0" y="751216"/>
                  </a:cubicBezTo>
                  <a:cubicBezTo>
                    <a:pt x="0" y="726864"/>
                    <a:pt x="19742" y="707122"/>
                    <a:pt x="44094" y="707122"/>
                  </a:cubicBezTo>
                  <a:lnTo>
                    <a:pt x="84878" y="707122"/>
                  </a:lnTo>
                  <a:lnTo>
                    <a:pt x="97559" y="580872"/>
                  </a:lnTo>
                  <a:cubicBezTo>
                    <a:pt x="165147" y="249369"/>
                    <a:pt x="457389" y="0"/>
                    <a:pt x="807661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5" name="四角形: 角を丸くする 274">
              <a:extLst>
                <a:ext uri="{FF2B5EF4-FFF2-40B4-BE49-F238E27FC236}">
                  <a16:creationId xmlns:a16="http://schemas.microsoft.com/office/drawing/2014/main" id="{55B5009F-3232-98A4-A7A3-EA5663C2692D}"/>
                </a:ext>
              </a:extLst>
            </p:cNvPr>
            <p:cNvSpPr/>
            <p:nvPr/>
          </p:nvSpPr>
          <p:spPr bwMode="auto">
            <a:xfrm rot="20700000">
              <a:off x="4610268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四角形: 角を丸くする 275">
              <a:extLst>
                <a:ext uri="{FF2B5EF4-FFF2-40B4-BE49-F238E27FC236}">
                  <a16:creationId xmlns:a16="http://schemas.microsoft.com/office/drawing/2014/main" id="{BCE55783-4C3B-DDAC-53B2-86AAA36AB2BB}"/>
                </a:ext>
              </a:extLst>
            </p:cNvPr>
            <p:cNvSpPr/>
            <p:nvPr/>
          </p:nvSpPr>
          <p:spPr bwMode="auto">
            <a:xfrm rot="900000" flipH="1">
              <a:off x="4909077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7" name="楕円 276">
              <a:extLst>
                <a:ext uri="{FF2B5EF4-FFF2-40B4-BE49-F238E27FC236}">
                  <a16:creationId xmlns:a16="http://schemas.microsoft.com/office/drawing/2014/main" id="{5ED4B9DA-1D8E-2705-92B5-6CA5488D109E}"/>
                </a:ext>
              </a:extLst>
            </p:cNvPr>
            <p:cNvSpPr/>
            <p:nvPr/>
          </p:nvSpPr>
          <p:spPr bwMode="auto">
            <a:xfrm>
              <a:off x="4654039" y="3842978"/>
              <a:ext cx="68304" cy="5498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楕円 277">
              <a:extLst>
                <a:ext uri="{FF2B5EF4-FFF2-40B4-BE49-F238E27FC236}">
                  <a16:creationId xmlns:a16="http://schemas.microsoft.com/office/drawing/2014/main" id="{380F0108-AA4E-F58B-DE52-013DA73B7A87}"/>
                </a:ext>
              </a:extLst>
            </p:cNvPr>
            <p:cNvSpPr/>
            <p:nvPr/>
          </p:nvSpPr>
          <p:spPr bwMode="auto">
            <a:xfrm>
              <a:off x="4927600" y="3842978"/>
              <a:ext cx="68304" cy="5498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加算記号 278">
              <a:extLst>
                <a:ext uri="{FF2B5EF4-FFF2-40B4-BE49-F238E27FC236}">
                  <a16:creationId xmlns:a16="http://schemas.microsoft.com/office/drawing/2014/main" id="{2FB2C412-59A6-EB75-7018-745BAB87A29E}"/>
                </a:ext>
              </a:extLst>
            </p:cNvPr>
            <p:cNvSpPr/>
            <p:nvPr/>
          </p:nvSpPr>
          <p:spPr bwMode="auto">
            <a:xfrm>
              <a:off x="4739822" y="3623302"/>
              <a:ext cx="154795" cy="154795"/>
            </a:xfrm>
            <a:prstGeom prst="mathPlus">
              <a:avLst/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楕円 22">
              <a:extLst>
                <a:ext uri="{FF2B5EF4-FFF2-40B4-BE49-F238E27FC236}">
                  <a16:creationId xmlns:a16="http://schemas.microsoft.com/office/drawing/2014/main" id="{5BE4855A-1B5F-E540-8B26-BF0D1BFBB418}"/>
                </a:ext>
              </a:extLst>
            </p:cNvPr>
            <p:cNvSpPr/>
            <p:nvPr/>
          </p:nvSpPr>
          <p:spPr>
            <a:xfrm>
              <a:off x="5011870" y="3904584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1" name="楕円 22">
              <a:extLst>
                <a:ext uri="{FF2B5EF4-FFF2-40B4-BE49-F238E27FC236}">
                  <a16:creationId xmlns:a16="http://schemas.microsoft.com/office/drawing/2014/main" id="{E5C4D148-35F4-58C1-5BCF-428E28590D18}"/>
                </a:ext>
              </a:extLst>
            </p:cNvPr>
            <p:cNvSpPr/>
            <p:nvPr/>
          </p:nvSpPr>
          <p:spPr>
            <a:xfrm>
              <a:off x="4606594" y="3604680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2" name="楕円 22">
              <a:extLst>
                <a:ext uri="{FF2B5EF4-FFF2-40B4-BE49-F238E27FC236}">
                  <a16:creationId xmlns:a16="http://schemas.microsoft.com/office/drawing/2014/main" id="{BAAA0D57-B206-8D37-046F-22F0B74A2F90}"/>
                </a:ext>
              </a:extLst>
            </p:cNvPr>
            <p:cNvSpPr/>
            <p:nvPr/>
          </p:nvSpPr>
          <p:spPr>
            <a:xfrm>
              <a:off x="4617401" y="4015360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3" name="楕円 22">
              <a:extLst>
                <a:ext uri="{FF2B5EF4-FFF2-40B4-BE49-F238E27FC236}">
                  <a16:creationId xmlns:a16="http://schemas.microsoft.com/office/drawing/2014/main" id="{5758E735-7ECF-890A-DD62-6F5BA79772AC}"/>
                </a:ext>
              </a:extLst>
            </p:cNvPr>
            <p:cNvSpPr/>
            <p:nvPr/>
          </p:nvSpPr>
          <p:spPr>
            <a:xfrm>
              <a:off x="4953510" y="3531730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09F0D529-926E-D667-8876-732FF5944626}"/>
              </a:ext>
            </a:extLst>
          </p:cNvPr>
          <p:cNvGrpSpPr/>
          <p:nvPr/>
        </p:nvGrpSpPr>
        <p:grpSpPr>
          <a:xfrm>
            <a:off x="2954228" y="1440258"/>
            <a:ext cx="813608" cy="824052"/>
            <a:chOff x="3675336" y="3442370"/>
            <a:chExt cx="691038" cy="699908"/>
          </a:xfrm>
        </p:grpSpPr>
        <p:sp>
          <p:nvSpPr>
            <p:cNvPr id="285" name="楕円 284">
              <a:extLst>
                <a:ext uri="{FF2B5EF4-FFF2-40B4-BE49-F238E27FC236}">
                  <a16:creationId xmlns:a16="http://schemas.microsoft.com/office/drawing/2014/main" id="{566C57C2-8A67-AEBA-AB19-8450D1F06FDE}"/>
                </a:ext>
              </a:extLst>
            </p:cNvPr>
            <p:cNvSpPr/>
            <p:nvPr/>
          </p:nvSpPr>
          <p:spPr bwMode="auto">
            <a:xfrm rot="900000" flipH="1">
              <a:off x="4213046" y="3782132"/>
              <a:ext cx="151971" cy="21361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FFB7C2D2-1E09-2364-22A7-649DFD003BAD}"/>
                </a:ext>
              </a:extLst>
            </p:cNvPr>
            <p:cNvGrpSpPr/>
            <p:nvPr/>
          </p:nvGrpSpPr>
          <p:grpSpPr>
            <a:xfrm>
              <a:off x="3675336" y="3442370"/>
              <a:ext cx="691038" cy="699908"/>
              <a:chOff x="3675336" y="3442370"/>
              <a:chExt cx="691038" cy="699908"/>
            </a:xfrm>
          </p:grpSpPr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66E3197E-1951-02F5-B9DF-AA0EE9644415}"/>
                  </a:ext>
                </a:extLst>
              </p:cNvPr>
              <p:cNvSpPr/>
              <p:nvPr/>
            </p:nvSpPr>
            <p:spPr bwMode="auto">
              <a:xfrm rot="900000" flipH="1">
                <a:off x="4242626" y="3823711"/>
                <a:ext cx="92811" cy="130458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CB230FDB-BBC3-BCD7-D226-DDE5E51F5AD8}"/>
                  </a:ext>
                </a:extLst>
              </p:cNvPr>
              <p:cNvSpPr/>
              <p:nvPr/>
            </p:nvSpPr>
            <p:spPr bwMode="auto">
              <a:xfrm rot="20700000">
                <a:off x="3675336" y="3782132"/>
                <a:ext cx="151971" cy="213616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32C8ED00-7215-114F-A2B5-29FFD2BDD497}"/>
                  </a:ext>
                </a:extLst>
              </p:cNvPr>
              <p:cNvSpPr/>
              <p:nvPr/>
            </p:nvSpPr>
            <p:spPr bwMode="auto">
              <a:xfrm rot="20700000">
                <a:off x="3704916" y="3823710"/>
                <a:ext cx="92811" cy="130458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4B656432-59CE-7346-32C5-B3951B2F90B3}"/>
                  </a:ext>
                </a:extLst>
              </p:cNvPr>
              <p:cNvSpPr/>
              <p:nvPr/>
            </p:nvSpPr>
            <p:spPr bwMode="auto">
              <a:xfrm>
                <a:off x="3719466" y="3480408"/>
                <a:ext cx="599788" cy="654791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D024A5DB-5092-FAC9-F318-AC6929D2C555}"/>
                  </a:ext>
                </a:extLst>
              </p:cNvPr>
              <p:cNvSpPr/>
              <p:nvPr/>
            </p:nvSpPr>
            <p:spPr bwMode="auto">
              <a:xfrm>
                <a:off x="3752090" y="3550621"/>
                <a:ext cx="536173" cy="591657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楕円 291">
                <a:extLst>
                  <a:ext uri="{FF2B5EF4-FFF2-40B4-BE49-F238E27FC236}">
                    <a16:creationId xmlns:a16="http://schemas.microsoft.com/office/drawing/2014/main" id="{1654DB93-364F-B342-4752-21BDDDA9B19F}"/>
                  </a:ext>
                </a:extLst>
              </p:cNvPr>
              <p:cNvSpPr/>
              <p:nvPr/>
            </p:nvSpPr>
            <p:spPr bwMode="auto">
              <a:xfrm>
                <a:off x="3995039" y="3983322"/>
                <a:ext cx="52823" cy="19453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二等辺三角形 46">
                <a:extLst>
                  <a:ext uri="{FF2B5EF4-FFF2-40B4-BE49-F238E27FC236}">
                    <a16:creationId xmlns:a16="http://schemas.microsoft.com/office/drawing/2014/main" id="{2C4A87AD-2C67-974B-182F-056F09B800C1}"/>
                  </a:ext>
                </a:extLst>
              </p:cNvPr>
              <p:cNvSpPr/>
              <p:nvPr/>
            </p:nvSpPr>
            <p:spPr bwMode="auto">
              <a:xfrm rot="10800000">
                <a:off x="3961236" y="4048656"/>
                <a:ext cx="124823" cy="35735"/>
              </a:xfrm>
              <a:custGeom>
                <a:avLst/>
                <a:gdLst>
                  <a:gd name="connsiteX0" fmla="*/ 0 w 345496"/>
                  <a:gd name="connsiteY0" fmla="*/ 157417 h 157417"/>
                  <a:gd name="connsiteX1" fmla="*/ 172748 w 345496"/>
                  <a:gd name="connsiteY1" fmla="*/ 0 h 157417"/>
                  <a:gd name="connsiteX2" fmla="*/ 345496 w 345496"/>
                  <a:gd name="connsiteY2" fmla="*/ 157417 h 157417"/>
                  <a:gd name="connsiteX3" fmla="*/ 0 w 345496"/>
                  <a:gd name="connsiteY3" fmla="*/ 157417 h 157417"/>
                  <a:gd name="connsiteX0" fmla="*/ 0 w 345496"/>
                  <a:gd name="connsiteY0" fmla="*/ 157453 h 157453"/>
                  <a:gd name="connsiteX1" fmla="*/ 172748 w 345496"/>
                  <a:gd name="connsiteY1" fmla="*/ 36 h 157453"/>
                  <a:gd name="connsiteX2" fmla="*/ 345496 w 345496"/>
                  <a:gd name="connsiteY2" fmla="*/ 157453 h 157453"/>
                  <a:gd name="connsiteX3" fmla="*/ 0 w 345496"/>
                  <a:gd name="connsiteY3" fmla="*/ 157453 h 157453"/>
                  <a:gd name="connsiteX0" fmla="*/ 27 w 345523"/>
                  <a:gd name="connsiteY0" fmla="*/ 157444 h 163831"/>
                  <a:gd name="connsiteX1" fmla="*/ 172775 w 345523"/>
                  <a:gd name="connsiteY1" fmla="*/ 27 h 163831"/>
                  <a:gd name="connsiteX2" fmla="*/ 345523 w 345523"/>
                  <a:gd name="connsiteY2" fmla="*/ 157444 h 163831"/>
                  <a:gd name="connsiteX3" fmla="*/ 27 w 345523"/>
                  <a:gd name="connsiteY3" fmla="*/ 157444 h 163831"/>
                  <a:gd name="connsiteX0" fmla="*/ 27 w 345822"/>
                  <a:gd name="connsiteY0" fmla="*/ 157444 h 170071"/>
                  <a:gd name="connsiteX1" fmla="*/ 172775 w 345822"/>
                  <a:gd name="connsiteY1" fmla="*/ 27 h 170071"/>
                  <a:gd name="connsiteX2" fmla="*/ 345523 w 345822"/>
                  <a:gd name="connsiteY2" fmla="*/ 157444 h 170071"/>
                  <a:gd name="connsiteX3" fmla="*/ 27 w 345822"/>
                  <a:gd name="connsiteY3" fmla="*/ 157444 h 170071"/>
                  <a:gd name="connsiteX0" fmla="*/ 27 w 346670"/>
                  <a:gd name="connsiteY0" fmla="*/ 157444 h 167349"/>
                  <a:gd name="connsiteX1" fmla="*/ 172775 w 346670"/>
                  <a:gd name="connsiteY1" fmla="*/ 27 h 167349"/>
                  <a:gd name="connsiteX2" fmla="*/ 345523 w 346670"/>
                  <a:gd name="connsiteY2" fmla="*/ 157444 h 167349"/>
                  <a:gd name="connsiteX3" fmla="*/ 27 w 346670"/>
                  <a:gd name="connsiteY3" fmla="*/ 157444 h 167349"/>
                  <a:gd name="connsiteX0" fmla="*/ 299 w 346942"/>
                  <a:gd name="connsiteY0" fmla="*/ 157444 h 167349"/>
                  <a:gd name="connsiteX1" fmla="*/ 173047 w 346942"/>
                  <a:gd name="connsiteY1" fmla="*/ 27 h 167349"/>
                  <a:gd name="connsiteX2" fmla="*/ 345795 w 346942"/>
                  <a:gd name="connsiteY2" fmla="*/ 157444 h 167349"/>
                  <a:gd name="connsiteX3" fmla="*/ 299 w 346942"/>
                  <a:gd name="connsiteY3" fmla="*/ 157444 h 167349"/>
                  <a:gd name="connsiteX0" fmla="*/ 529 w 347172"/>
                  <a:gd name="connsiteY0" fmla="*/ 157444 h 166436"/>
                  <a:gd name="connsiteX1" fmla="*/ 173277 w 347172"/>
                  <a:gd name="connsiteY1" fmla="*/ 27 h 166436"/>
                  <a:gd name="connsiteX2" fmla="*/ 346025 w 347172"/>
                  <a:gd name="connsiteY2" fmla="*/ 157444 h 166436"/>
                  <a:gd name="connsiteX3" fmla="*/ 529 w 347172"/>
                  <a:gd name="connsiteY3" fmla="*/ 157444 h 166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7172" h="166436">
                    <a:moveTo>
                      <a:pt x="529" y="157444"/>
                    </a:moveTo>
                    <a:cubicBezTo>
                      <a:pt x="-8564" y="145453"/>
                      <a:pt x="101406" y="-2270"/>
                      <a:pt x="173277" y="27"/>
                    </a:cubicBezTo>
                    <a:cubicBezTo>
                      <a:pt x="245148" y="2324"/>
                      <a:pt x="359879" y="145454"/>
                      <a:pt x="346025" y="157444"/>
                    </a:cubicBezTo>
                    <a:cubicBezTo>
                      <a:pt x="332171" y="169434"/>
                      <a:pt x="9622" y="169435"/>
                      <a:pt x="529" y="1574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1E4CE9F3-6536-33A7-FA20-8805A700D57B}"/>
                  </a:ext>
                </a:extLst>
              </p:cNvPr>
              <p:cNvSpPr/>
              <p:nvPr/>
            </p:nvSpPr>
            <p:spPr bwMode="auto">
              <a:xfrm>
                <a:off x="3676527" y="3442370"/>
                <a:ext cx="689847" cy="347067"/>
              </a:xfrm>
              <a:custGeom>
                <a:avLst/>
                <a:gdLst>
                  <a:gd name="connsiteX0" fmla="*/ 807661 w 1621311"/>
                  <a:gd name="connsiteY0" fmla="*/ 0 h 795310"/>
                  <a:gd name="connsiteX1" fmla="*/ 1517763 w 1621311"/>
                  <a:gd name="connsiteY1" fmla="*/ 580872 h 795310"/>
                  <a:gd name="connsiteX2" fmla="*/ 1530444 w 1621311"/>
                  <a:gd name="connsiteY2" fmla="*/ 707122 h 795310"/>
                  <a:gd name="connsiteX3" fmla="*/ 1577217 w 1621311"/>
                  <a:gd name="connsiteY3" fmla="*/ 707122 h 795310"/>
                  <a:gd name="connsiteX4" fmla="*/ 1621311 w 1621311"/>
                  <a:gd name="connsiteY4" fmla="*/ 751216 h 795310"/>
                  <a:gd name="connsiteX5" fmla="*/ 1577217 w 1621311"/>
                  <a:gd name="connsiteY5" fmla="*/ 795310 h 795310"/>
                  <a:gd name="connsiteX6" fmla="*/ 44094 w 1621311"/>
                  <a:gd name="connsiteY6" fmla="*/ 795310 h 795310"/>
                  <a:gd name="connsiteX7" fmla="*/ 0 w 1621311"/>
                  <a:gd name="connsiteY7" fmla="*/ 751216 h 795310"/>
                  <a:gd name="connsiteX8" fmla="*/ 44094 w 1621311"/>
                  <a:gd name="connsiteY8" fmla="*/ 707122 h 795310"/>
                  <a:gd name="connsiteX9" fmla="*/ 84878 w 1621311"/>
                  <a:gd name="connsiteY9" fmla="*/ 707122 h 795310"/>
                  <a:gd name="connsiteX10" fmla="*/ 97559 w 1621311"/>
                  <a:gd name="connsiteY10" fmla="*/ 580872 h 795310"/>
                  <a:gd name="connsiteX11" fmla="*/ 807661 w 1621311"/>
                  <a:gd name="connsiteY11" fmla="*/ 0 h 795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21311" h="795310">
                    <a:moveTo>
                      <a:pt x="807661" y="0"/>
                    </a:moveTo>
                    <a:cubicBezTo>
                      <a:pt x="1157933" y="0"/>
                      <a:pt x="1450176" y="249369"/>
                      <a:pt x="1517763" y="580872"/>
                    </a:cubicBezTo>
                    <a:lnTo>
                      <a:pt x="1530444" y="707122"/>
                    </a:lnTo>
                    <a:lnTo>
                      <a:pt x="1577217" y="707122"/>
                    </a:lnTo>
                    <a:cubicBezTo>
                      <a:pt x="1601569" y="707122"/>
                      <a:pt x="1621311" y="726864"/>
                      <a:pt x="1621311" y="751216"/>
                    </a:cubicBezTo>
                    <a:cubicBezTo>
                      <a:pt x="1621311" y="775568"/>
                      <a:pt x="1601569" y="795310"/>
                      <a:pt x="1577217" y="795310"/>
                    </a:cubicBezTo>
                    <a:lnTo>
                      <a:pt x="44094" y="795310"/>
                    </a:lnTo>
                    <a:cubicBezTo>
                      <a:pt x="19742" y="795310"/>
                      <a:pt x="0" y="775568"/>
                      <a:pt x="0" y="751216"/>
                    </a:cubicBezTo>
                    <a:cubicBezTo>
                      <a:pt x="0" y="726864"/>
                      <a:pt x="19742" y="707122"/>
                      <a:pt x="44094" y="707122"/>
                    </a:cubicBezTo>
                    <a:lnTo>
                      <a:pt x="84878" y="707122"/>
                    </a:lnTo>
                    <a:lnTo>
                      <a:pt x="97559" y="580872"/>
                    </a:lnTo>
                    <a:cubicBezTo>
                      <a:pt x="165147" y="249369"/>
                      <a:pt x="457389" y="0"/>
                      <a:pt x="807661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" name="四角形: 角を丸くする 294">
                <a:extLst>
                  <a:ext uri="{FF2B5EF4-FFF2-40B4-BE49-F238E27FC236}">
                    <a16:creationId xmlns:a16="http://schemas.microsoft.com/office/drawing/2014/main" id="{46A5B80F-EF93-C83A-B790-8A211F9144FD}"/>
                  </a:ext>
                </a:extLst>
              </p:cNvPr>
              <p:cNvSpPr/>
              <p:nvPr/>
            </p:nvSpPr>
            <p:spPr bwMode="auto">
              <a:xfrm rot="21083359">
                <a:off x="3813225" y="3770676"/>
                <a:ext cx="123414" cy="32951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四角形: 角を丸くする 295">
                <a:extLst>
                  <a:ext uri="{FF2B5EF4-FFF2-40B4-BE49-F238E27FC236}">
                    <a16:creationId xmlns:a16="http://schemas.microsoft.com/office/drawing/2014/main" id="{21EF4021-6C43-D836-B561-7F22A5C04710}"/>
                  </a:ext>
                </a:extLst>
              </p:cNvPr>
              <p:cNvSpPr/>
              <p:nvPr/>
            </p:nvSpPr>
            <p:spPr bwMode="auto">
              <a:xfrm rot="505724" flipH="1">
                <a:off x="4112034" y="3770676"/>
                <a:ext cx="123414" cy="32951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DE47A2D3-6BB6-B830-77CD-5A1DAE3F342F}"/>
                  </a:ext>
                </a:extLst>
              </p:cNvPr>
              <p:cNvSpPr/>
              <p:nvPr/>
            </p:nvSpPr>
            <p:spPr bwMode="auto">
              <a:xfrm>
                <a:off x="3862998" y="3836126"/>
                <a:ext cx="56299" cy="68693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841E3FB7-A289-4AAA-B38C-30432A0B3940}"/>
                  </a:ext>
                </a:extLst>
              </p:cNvPr>
              <p:cNvSpPr/>
              <p:nvPr/>
            </p:nvSpPr>
            <p:spPr bwMode="auto">
              <a:xfrm>
                <a:off x="4136559" y="3836126"/>
                <a:ext cx="56299" cy="68693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加算記号 298">
                <a:extLst>
                  <a:ext uri="{FF2B5EF4-FFF2-40B4-BE49-F238E27FC236}">
                    <a16:creationId xmlns:a16="http://schemas.microsoft.com/office/drawing/2014/main" id="{36AC2ECF-F84F-A6A9-3AC0-775DB1993102}"/>
                  </a:ext>
                </a:extLst>
              </p:cNvPr>
              <p:cNvSpPr/>
              <p:nvPr/>
            </p:nvSpPr>
            <p:spPr bwMode="auto">
              <a:xfrm>
                <a:off x="3942779" y="3623302"/>
                <a:ext cx="154795" cy="154795"/>
              </a:xfrm>
              <a:prstGeom prst="mathPlus">
                <a:avLst/>
              </a:pr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22">
                <a:extLst>
                  <a:ext uri="{FF2B5EF4-FFF2-40B4-BE49-F238E27FC236}">
                    <a16:creationId xmlns:a16="http://schemas.microsoft.com/office/drawing/2014/main" id="{B735A645-C145-3057-2B7A-B1DE604B7716}"/>
                  </a:ext>
                </a:extLst>
              </p:cNvPr>
              <p:cNvSpPr/>
              <p:nvPr/>
            </p:nvSpPr>
            <p:spPr>
              <a:xfrm>
                <a:off x="4172285" y="4024716"/>
                <a:ext cx="51816" cy="78570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1" name="楕円 22">
                <a:extLst>
                  <a:ext uri="{FF2B5EF4-FFF2-40B4-BE49-F238E27FC236}">
                    <a16:creationId xmlns:a16="http://schemas.microsoft.com/office/drawing/2014/main" id="{80B266B6-0280-55B4-1A7F-9B490CAB7827}"/>
                  </a:ext>
                </a:extLst>
              </p:cNvPr>
              <p:cNvSpPr/>
              <p:nvPr/>
            </p:nvSpPr>
            <p:spPr>
              <a:xfrm>
                <a:off x="3828611" y="3606471"/>
                <a:ext cx="51816" cy="78570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FB5BB33D-86B5-492C-440B-9405D2FA8365}"/>
              </a:ext>
            </a:extLst>
          </p:cNvPr>
          <p:cNvGrpSpPr/>
          <p:nvPr/>
        </p:nvGrpSpPr>
        <p:grpSpPr>
          <a:xfrm>
            <a:off x="4886848" y="1440258"/>
            <a:ext cx="813608" cy="824052"/>
            <a:chOff x="5301844" y="3442370"/>
            <a:chExt cx="691038" cy="699908"/>
          </a:xfrm>
        </p:grpSpPr>
        <p:sp>
          <p:nvSpPr>
            <p:cNvPr id="303" name="四角形: 角を丸くする 302">
              <a:extLst>
                <a:ext uri="{FF2B5EF4-FFF2-40B4-BE49-F238E27FC236}">
                  <a16:creationId xmlns:a16="http://schemas.microsoft.com/office/drawing/2014/main" id="{FA8574C0-29A0-584B-B42A-35FE4E17F726}"/>
                </a:ext>
              </a:extLst>
            </p:cNvPr>
            <p:cNvSpPr/>
            <p:nvPr/>
          </p:nvSpPr>
          <p:spPr bwMode="auto">
            <a:xfrm rot="20700000">
              <a:off x="5432978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四角形: 角を丸くする 303">
              <a:extLst>
                <a:ext uri="{FF2B5EF4-FFF2-40B4-BE49-F238E27FC236}">
                  <a16:creationId xmlns:a16="http://schemas.microsoft.com/office/drawing/2014/main" id="{F42A360E-64C8-3E8C-A690-A1C1C6DFFF1A}"/>
                </a:ext>
              </a:extLst>
            </p:cNvPr>
            <p:cNvSpPr/>
            <p:nvPr/>
          </p:nvSpPr>
          <p:spPr bwMode="auto">
            <a:xfrm rot="900000" flipH="1">
              <a:off x="5731787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5" name="楕円 304">
              <a:extLst>
                <a:ext uri="{FF2B5EF4-FFF2-40B4-BE49-F238E27FC236}">
                  <a16:creationId xmlns:a16="http://schemas.microsoft.com/office/drawing/2014/main" id="{9F3D3860-D306-CF03-DD96-F82B141FEB61}"/>
                </a:ext>
              </a:extLst>
            </p:cNvPr>
            <p:cNvSpPr/>
            <p:nvPr/>
          </p:nvSpPr>
          <p:spPr bwMode="auto">
            <a:xfrm rot="900000" flipH="1">
              <a:off x="5839554" y="3782132"/>
              <a:ext cx="151971" cy="21361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楕円 305">
              <a:extLst>
                <a:ext uri="{FF2B5EF4-FFF2-40B4-BE49-F238E27FC236}">
                  <a16:creationId xmlns:a16="http://schemas.microsoft.com/office/drawing/2014/main" id="{0EA0CD3E-ED20-1691-73E9-9D6C467155B5}"/>
                </a:ext>
              </a:extLst>
            </p:cNvPr>
            <p:cNvSpPr/>
            <p:nvPr/>
          </p:nvSpPr>
          <p:spPr bwMode="auto">
            <a:xfrm rot="900000" flipH="1">
              <a:off x="5869134" y="3823711"/>
              <a:ext cx="92811" cy="130458"/>
            </a:xfrm>
            <a:prstGeom prst="ellipse">
              <a:avLst/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楕円 306">
              <a:extLst>
                <a:ext uri="{FF2B5EF4-FFF2-40B4-BE49-F238E27FC236}">
                  <a16:creationId xmlns:a16="http://schemas.microsoft.com/office/drawing/2014/main" id="{3E3D851A-C94E-9822-7DC9-560302C21DAB}"/>
                </a:ext>
              </a:extLst>
            </p:cNvPr>
            <p:cNvSpPr/>
            <p:nvPr/>
          </p:nvSpPr>
          <p:spPr bwMode="auto">
            <a:xfrm rot="20700000">
              <a:off x="5301844" y="3782132"/>
              <a:ext cx="151971" cy="21361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楕円 307">
              <a:extLst>
                <a:ext uri="{FF2B5EF4-FFF2-40B4-BE49-F238E27FC236}">
                  <a16:creationId xmlns:a16="http://schemas.microsoft.com/office/drawing/2014/main" id="{B110D54E-9F57-59CA-DB25-F44E55F4AC73}"/>
                </a:ext>
              </a:extLst>
            </p:cNvPr>
            <p:cNvSpPr/>
            <p:nvPr/>
          </p:nvSpPr>
          <p:spPr bwMode="auto">
            <a:xfrm rot="20700000">
              <a:off x="5331424" y="3823710"/>
              <a:ext cx="92811" cy="130458"/>
            </a:xfrm>
            <a:prstGeom prst="ellipse">
              <a:avLst/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楕円 308">
              <a:extLst>
                <a:ext uri="{FF2B5EF4-FFF2-40B4-BE49-F238E27FC236}">
                  <a16:creationId xmlns:a16="http://schemas.microsoft.com/office/drawing/2014/main" id="{D4872F31-6F8C-FDC4-0C93-19388F94D18C}"/>
                </a:ext>
              </a:extLst>
            </p:cNvPr>
            <p:cNvSpPr/>
            <p:nvPr/>
          </p:nvSpPr>
          <p:spPr bwMode="auto">
            <a:xfrm>
              <a:off x="5345974" y="3480408"/>
              <a:ext cx="599788" cy="654791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楕円 309">
              <a:extLst>
                <a:ext uri="{FF2B5EF4-FFF2-40B4-BE49-F238E27FC236}">
                  <a16:creationId xmlns:a16="http://schemas.microsoft.com/office/drawing/2014/main" id="{158A8B3C-5FE0-4639-A15B-999EA97E7A6C}"/>
                </a:ext>
              </a:extLst>
            </p:cNvPr>
            <p:cNvSpPr/>
            <p:nvPr/>
          </p:nvSpPr>
          <p:spPr bwMode="auto">
            <a:xfrm>
              <a:off x="5378598" y="3550621"/>
              <a:ext cx="536173" cy="591657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楕円 310">
              <a:extLst>
                <a:ext uri="{FF2B5EF4-FFF2-40B4-BE49-F238E27FC236}">
                  <a16:creationId xmlns:a16="http://schemas.microsoft.com/office/drawing/2014/main" id="{C85CC60C-6D9C-48CD-536E-83C126493D00}"/>
                </a:ext>
              </a:extLst>
            </p:cNvPr>
            <p:cNvSpPr/>
            <p:nvPr/>
          </p:nvSpPr>
          <p:spPr bwMode="auto">
            <a:xfrm>
              <a:off x="5621547" y="3983322"/>
              <a:ext cx="52823" cy="19453"/>
            </a:xfrm>
            <a:prstGeom prst="ellipse">
              <a:avLst/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二等辺三角形 46">
              <a:extLst>
                <a:ext uri="{FF2B5EF4-FFF2-40B4-BE49-F238E27FC236}">
                  <a16:creationId xmlns:a16="http://schemas.microsoft.com/office/drawing/2014/main" id="{F9B26F0B-37EE-A480-0A17-5A5917CC7243}"/>
                </a:ext>
              </a:extLst>
            </p:cNvPr>
            <p:cNvSpPr/>
            <p:nvPr/>
          </p:nvSpPr>
          <p:spPr bwMode="auto">
            <a:xfrm>
              <a:off x="5572884" y="4034472"/>
              <a:ext cx="154543" cy="51946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3CF36BA6-FECB-5DC4-93E0-B84F873BFA5F}"/>
                </a:ext>
              </a:extLst>
            </p:cNvPr>
            <p:cNvSpPr/>
            <p:nvPr/>
          </p:nvSpPr>
          <p:spPr bwMode="auto">
            <a:xfrm>
              <a:off x="5303035" y="3442370"/>
              <a:ext cx="689847" cy="347067"/>
            </a:xfrm>
            <a:custGeom>
              <a:avLst/>
              <a:gdLst>
                <a:gd name="connsiteX0" fmla="*/ 807661 w 1621311"/>
                <a:gd name="connsiteY0" fmla="*/ 0 h 795310"/>
                <a:gd name="connsiteX1" fmla="*/ 1517763 w 1621311"/>
                <a:gd name="connsiteY1" fmla="*/ 580872 h 795310"/>
                <a:gd name="connsiteX2" fmla="*/ 1530444 w 1621311"/>
                <a:gd name="connsiteY2" fmla="*/ 707122 h 795310"/>
                <a:gd name="connsiteX3" fmla="*/ 1577217 w 1621311"/>
                <a:gd name="connsiteY3" fmla="*/ 707122 h 795310"/>
                <a:gd name="connsiteX4" fmla="*/ 1621311 w 1621311"/>
                <a:gd name="connsiteY4" fmla="*/ 751216 h 795310"/>
                <a:gd name="connsiteX5" fmla="*/ 1577217 w 1621311"/>
                <a:gd name="connsiteY5" fmla="*/ 795310 h 795310"/>
                <a:gd name="connsiteX6" fmla="*/ 44094 w 1621311"/>
                <a:gd name="connsiteY6" fmla="*/ 795310 h 795310"/>
                <a:gd name="connsiteX7" fmla="*/ 0 w 1621311"/>
                <a:gd name="connsiteY7" fmla="*/ 751216 h 795310"/>
                <a:gd name="connsiteX8" fmla="*/ 44094 w 1621311"/>
                <a:gd name="connsiteY8" fmla="*/ 707122 h 795310"/>
                <a:gd name="connsiteX9" fmla="*/ 84878 w 1621311"/>
                <a:gd name="connsiteY9" fmla="*/ 707122 h 795310"/>
                <a:gd name="connsiteX10" fmla="*/ 97559 w 1621311"/>
                <a:gd name="connsiteY10" fmla="*/ 580872 h 795310"/>
                <a:gd name="connsiteX11" fmla="*/ 807661 w 1621311"/>
                <a:gd name="connsiteY11" fmla="*/ 0 h 79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311" h="795310">
                  <a:moveTo>
                    <a:pt x="807661" y="0"/>
                  </a:moveTo>
                  <a:cubicBezTo>
                    <a:pt x="1157933" y="0"/>
                    <a:pt x="1450176" y="249369"/>
                    <a:pt x="1517763" y="580872"/>
                  </a:cubicBezTo>
                  <a:lnTo>
                    <a:pt x="1530444" y="707122"/>
                  </a:lnTo>
                  <a:lnTo>
                    <a:pt x="1577217" y="707122"/>
                  </a:lnTo>
                  <a:cubicBezTo>
                    <a:pt x="1601569" y="707122"/>
                    <a:pt x="1621311" y="726864"/>
                    <a:pt x="1621311" y="751216"/>
                  </a:cubicBezTo>
                  <a:cubicBezTo>
                    <a:pt x="1621311" y="775568"/>
                    <a:pt x="1601569" y="795310"/>
                    <a:pt x="1577217" y="795310"/>
                  </a:cubicBezTo>
                  <a:lnTo>
                    <a:pt x="44094" y="795310"/>
                  </a:lnTo>
                  <a:cubicBezTo>
                    <a:pt x="19742" y="795310"/>
                    <a:pt x="0" y="775568"/>
                    <a:pt x="0" y="751216"/>
                  </a:cubicBezTo>
                  <a:cubicBezTo>
                    <a:pt x="0" y="726864"/>
                    <a:pt x="19742" y="707122"/>
                    <a:pt x="44094" y="707122"/>
                  </a:cubicBezTo>
                  <a:lnTo>
                    <a:pt x="84878" y="707122"/>
                  </a:lnTo>
                  <a:lnTo>
                    <a:pt x="97559" y="580872"/>
                  </a:lnTo>
                  <a:cubicBezTo>
                    <a:pt x="165147" y="249369"/>
                    <a:pt x="457389" y="0"/>
                    <a:pt x="807661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4" name="楕円 313">
              <a:extLst>
                <a:ext uri="{FF2B5EF4-FFF2-40B4-BE49-F238E27FC236}">
                  <a16:creationId xmlns:a16="http://schemas.microsoft.com/office/drawing/2014/main" id="{D0C10239-3CA8-3EF8-5BFE-80EF2584B033}"/>
                </a:ext>
              </a:extLst>
            </p:cNvPr>
            <p:cNvSpPr/>
            <p:nvPr/>
          </p:nvSpPr>
          <p:spPr bwMode="auto">
            <a:xfrm>
              <a:off x="5489506" y="3836126"/>
              <a:ext cx="56299" cy="6869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楕円 314">
              <a:extLst>
                <a:ext uri="{FF2B5EF4-FFF2-40B4-BE49-F238E27FC236}">
                  <a16:creationId xmlns:a16="http://schemas.microsoft.com/office/drawing/2014/main" id="{2E280370-283C-0DE6-7528-ADA20BD3C1E0}"/>
                </a:ext>
              </a:extLst>
            </p:cNvPr>
            <p:cNvSpPr/>
            <p:nvPr/>
          </p:nvSpPr>
          <p:spPr bwMode="auto">
            <a:xfrm>
              <a:off x="5763067" y="3836126"/>
              <a:ext cx="56299" cy="6869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加算記号 315">
              <a:extLst>
                <a:ext uri="{FF2B5EF4-FFF2-40B4-BE49-F238E27FC236}">
                  <a16:creationId xmlns:a16="http://schemas.microsoft.com/office/drawing/2014/main" id="{0103C418-C5F6-6F88-DC4F-F281E7AC2E45}"/>
                </a:ext>
              </a:extLst>
            </p:cNvPr>
            <p:cNvSpPr/>
            <p:nvPr/>
          </p:nvSpPr>
          <p:spPr bwMode="auto">
            <a:xfrm>
              <a:off x="5569287" y="3623302"/>
              <a:ext cx="154795" cy="154795"/>
            </a:xfrm>
            <a:prstGeom prst="mathPlus">
              <a:avLst/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楕円 316">
              <a:extLst>
                <a:ext uri="{FF2B5EF4-FFF2-40B4-BE49-F238E27FC236}">
                  <a16:creationId xmlns:a16="http://schemas.microsoft.com/office/drawing/2014/main" id="{CA9E6AB6-D80E-982D-3180-F7E9A1EF86F5}"/>
                </a:ext>
              </a:extLst>
            </p:cNvPr>
            <p:cNvSpPr/>
            <p:nvPr/>
          </p:nvSpPr>
          <p:spPr bwMode="auto">
            <a:xfrm>
              <a:off x="5780585" y="3950715"/>
              <a:ext cx="80583" cy="30630"/>
            </a:xfrm>
            <a:prstGeom prst="ellipse">
              <a:avLst/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楕円 317">
              <a:extLst>
                <a:ext uri="{FF2B5EF4-FFF2-40B4-BE49-F238E27FC236}">
                  <a16:creationId xmlns:a16="http://schemas.microsoft.com/office/drawing/2014/main" id="{581F59E6-4410-45ED-D5E8-454960C672CE}"/>
                </a:ext>
              </a:extLst>
            </p:cNvPr>
            <p:cNvSpPr/>
            <p:nvPr/>
          </p:nvSpPr>
          <p:spPr bwMode="auto">
            <a:xfrm>
              <a:off x="5452311" y="3950715"/>
              <a:ext cx="80583" cy="30630"/>
            </a:xfrm>
            <a:prstGeom prst="ellipse">
              <a:avLst/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四角形: 角を丸くする 318">
              <a:extLst>
                <a:ext uri="{FF2B5EF4-FFF2-40B4-BE49-F238E27FC236}">
                  <a16:creationId xmlns:a16="http://schemas.microsoft.com/office/drawing/2014/main" id="{CAC627F9-8345-5A8B-3F81-06FEFF62ED18}"/>
                </a:ext>
              </a:extLst>
            </p:cNvPr>
            <p:cNvSpPr/>
            <p:nvPr/>
          </p:nvSpPr>
          <p:spPr bwMode="auto">
            <a:xfrm rot="20700000">
              <a:off x="5439058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四角形: 角を丸くする 319">
              <a:extLst>
                <a:ext uri="{FF2B5EF4-FFF2-40B4-BE49-F238E27FC236}">
                  <a16:creationId xmlns:a16="http://schemas.microsoft.com/office/drawing/2014/main" id="{A7FB9B4A-C174-6225-681A-5DDCA4B6403B}"/>
                </a:ext>
              </a:extLst>
            </p:cNvPr>
            <p:cNvSpPr/>
            <p:nvPr/>
          </p:nvSpPr>
          <p:spPr bwMode="auto">
            <a:xfrm rot="900000" flipH="1">
              <a:off x="5737866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1" name="楕円 22">
              <a:extLst>
                <a:ext uri="{FF2B5EF4-FFF2-40B4-BE49-F238E27FC236}">
                  <a16:creationId xmlns:a16="http://schemas.microsoft.com/office/drawing/2014/main" id="{01068820-F285-2F42-5D2E-DF3EB43EC6B0}"/>
                </a:ext>
              </a:extLst>
            </p:cNvPr>
            <p:cNvSpPr/>
            <p:nvPr/>
          </p:nvSpPr>
          <p:spPr>
            <a:xfrm>
              <a:off x="5875265" y="3846289"/>
              <a:ext cx="51816" cy="78571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2" name="楕円 22">
              <a:extLst>
                <a:ext uri="{FF2B5EF4-FFF2-40B4-BE49-F238E27FC236}">
                  <a16:creationId xmlns:a16="http://schemas.microsoft.com/office/drawing/2014/main" id="{44103831-7319-4DE9-CFFC-ED394EB54566}"/>
                </a:ext>
              </a:extLst>
            </p:cNvPr>
            <p:cNvSpPr/>
            <p:nvPr/>
          </p:nvSpPr>
          <p:spPr>
            <a:xfrm>
              <a:off x="5733081" y="3597499"/>
              <a:ext cx="51816" cy="78571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3" name="楕円 22">
              <a:extLst>
                <a:ext uri="{FF2B5EF4-FFF2-40B4-BE49-F238E27FC236}">
                  <a16:creationId xmlns:a16="http://schemas.microsoft.com/office/drawing/2014/main" id="{34E9F706-1EFD-5825-0105-3BFFB75751AF}"/>
                </a:ext>
              </a:extLst>
            </p:cNvPr>
            <p:cNvSpPr/>
            <p:nvPr/>
          </p:nvSpPr>
          <p:spPr>
            <a:xfrm>
              <a:off x="5467242" y="3561574"/>
              <a:ext cx="51816" cy="78571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4" name="楕円 22">
              <a:extLst>
                <a:ext uri="{FF2B5EF4-FFF2-40B4-BE49-F238E27FC236}">
                  <a16:creationId xmlns:a16="http://schemas.microsoft.com/office/drawing/2014/main" id="{7341430B-FE58-F401-9CA3-9312CFE6548A}"/>
                </a:ext>
              </a:extLst>
            </p:cNvPr>
            <p:cNvSpPr/>
            <p:nvPr/>
          </p:nvSpPr>
          <p:spPr>
            <a:xfrm>
              <a:off x="5785855" y="4044548"/>
              <a:ext cx="51816" cy="78571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5" name="楕円 22">
              <a:extLst>
                <a:ext uri="{FF2B5EF4-FFF2-40B4-BE49-F238E27FC236}">
                  <a16:creationId xmlns:a16="http://schemas.microsoft.com/office/drawing/2014/main" id="{FCCE0C08-DF67-3E50-27EE-EB446B988A7D}"/>
                </a:ext>
              </a:extLst>
            </p:cNvPr>
            <p:cNvSpPr/>
            <p:nvPr/>
          </p:nvSpPr>
          <p:spPr>
            <a:xfrm>
              <a:off x="5407158" y="3937248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B059361-5EC0-3C56-B50B-BD0F1A8221B3}"/>
              </a:ext>
            </a:extLst>
          </p:cNvPr>
          <p:cNvSpPr txBox="1"/>
          <p:nvPr/>
        </p:nvSpPr>
        <p:spPr>
          <a:xfrm>
            <a:off x="158683" y="6573180"/>
            <a:ext cx="65747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41438" indent="-1341438"/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衣類による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WBGT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補正値：作業服（０）、布製つなぎ服（０）、ﾎﾟﾘﾌｫﾚﾝ布製つなぎ服（１）、衣服を二重に着用（３）、</a:t>
            </a:r>
            <a:r>
              <a:rPr lang="ja-JP" altLang="en-US" sz="800" i="0" u="none" strike="noStrike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単層の不透湿つなぎ服（１０）、フード（＋１）、ｸｰﾙﾍﾞｽﾄ</a:t>
            </a:r>
            <a:r>
              <a:rPr lang="en-US" altLang="ja-JP" sz="800" i="0" u="none" strike="noStrike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800" i="0" u="none" strike="noStrike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ｸｰﾙｼﾞｬｹｯﾄ（</a:t>
            </a:r>
            <a:r>
              <a:rPr lang="en-US" altLang="ja-JP" sz="800" i="0" u="none" strike="noStrike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ja-JP" altLang="en-US" sz="800" i="0" u="none" strike="noStrike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３）</a:t>
            </a:r>
            <a:endParaRPr kumimoji="1" lang="ja-JP" altLang="en-US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B55092A-36F8-4AC6-4A3A-D299D63114D9}"/>
              </a:ext>
            </a:extLst>
          </p:cNvPr>
          <p:cNvSpPr txBox="1"/>
          <p:nvPr/>
        </p:nvSpPr>
        <p:spPr>
          <a:xfrm>
            <a:off x="148103" y="6918619"/>
            <a:ext cx="6585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2509838" indent="-2509838"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marL="627063" indent="-627063"/>
            <a:r>
              <a:rPr lang="en-US" altLang="ja-JP" dirty="0"/>
              <a:t>※</a:t>
            </a:r>
            <a:r>
              <a:rPr lang="ja-JP" altLang="en-US" dirty="0"/>
              <a:t>作業強度：</a:t>
            </a:r>
            <a:r>
              <a:rPr lang="ja-JP" altLang="ja-JP" dirty="0"/>
              <a:t>軽度</a:t>
            </a:r>
            <a:r>
              <a:rPr lang="ja-JP" altLang="en-US" dirty="0"/>
              <a:t>・・・</a:t>
            </a:r>
            <a:r>
              <a:rPr lang="ja-JP" altLang="ja-JP" dirty="0"/>
              <a:t>軽い手作業、釦押し作業、重機オペ、机上事務など</a:t>
            </a:r>
            <a:r>
              <a:rPr lang="ja-JP" altLang="en-US" dirty="0"/>
              <a:t>：</a:t>
            </a:r>
            <a:r>
              <a:rPr lang="ja-JP" altLang="ja-JP" dirty="0"/>
              <a:t>中</a:t>
            </a:r>
            <a:r>
              <a:rPr lang="ja-JP" altLang="en-US" dirty="0"/>
              <a:t>程度・・・</a:t>
            </a:r>
            <a:r>
              <a:rPr lang="ja-JP" altLang="ja-JP" dirty="0"/>
              <a:t>継続的な手及び腕の作業、中くらいの重さの材料を</a:t>
            </a:r>
            <a:r>
              <a:rPr lang="ja-JP" altLang="en-US" dirty="0"/>
              <a:t>運搬など：</a:t>
            </a:r>
            <a:r>
              <a:rPr lang="ja-JP" altLang="ja-JP" dirty="0"/>
              <a:t>重度</a:t>
            </a:r>
            <a:r>
              <a:rPr lang="ja-JP" altLang="en-US" dirty="0"/>
              <a:t>・・・</a:t>
            </a:r>
            <a:r>
              <a:rPr lang="ja-JP" altLang="ja-JP" dirty="0"/>
              <a:t>強度の腕及び胴体の作業、重量物の運搬、ハンマー作業など</a:t>
            </a:r>
            <a:r>
              <a:rPr lang="ja-JP" altLang="en-US" dirty="0"/>
              <a:t>：</a:t>
            </a:r>
            <a:r>
              <a:rPr lang="ja-JP" altLang="ja-JP" dirty="0"/>
              <a:t>超重度</a:t>
            </a:r>
            <a:r>
              <a:rPr lang="ja-JP" altLang="en-US" dirty="0"/>
              <a:t>・・・</a:t>
            </a:r>
            <a:r>
              <a:rPr lang="ja-JP" altLang="ja-JP" dirty="0"/>
              <a:t>最大速度の速さでのとても激しい活動、激しくシャベルを使うなど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33A3C34-2C86-B597-D3B9-39C4614D3AB1}"/>
              </a:ext>
            </a:extLst>
          </p:cNvPr>
          <p:cNvSpPr txBox="1"/>
          <p:nvPr/>
        </p:nvSpPr>
        <p:spPr>
          <a:xfrm>
            <a:off x="312637" y="223099"/>
            <a:ext cx="6302749" cy="94024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熱中症は大変危険です！</a:t>
            </a:r>
            <a:endParaRPr kumimoji="1" lang="en-US" altLang="ja-JP" sz="5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 sz="5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WBGT</a:t>
            </a:r>
            <a:r>
              <a:rPr kumimoji="1" lang="ja-JP" altLang="en-US" sz="5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値を確認して予防に努めましょう！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BD6B70A-9619-37F2-1827-BE4B2DD8C7C9}"/>
              </a:ext>
            </a:extLst>
          </p:cNvPr>
          <p:cNvSpPr txBox="1"/>
          <p:nvPr/>
        </p:nvSpPr>
        <p:spPr>
          <a:xfrm>
            <a:off x="1413004" y="7664274"/>
            <a:ext cx="52679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入職直後や休憩明けは注意が必要！</a:t>
            </a:r>
            <a:endParaRPr kumimoji="1"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1200"/>
              </a:spcAft>
            </a:pPr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熱中症が疑われる場合は、</a:t>
            </a:r>
            <a:b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ためらわずに医療機関へ！</a:t>
            </a:r>
            <a:endParaRPr kumimoji="1"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1200"/>
              </a:spcAft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のどの渇きに関係なく定期的に水分、</a:t>
            </a:r>
            <a:b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塩分補給、身体冷却を！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7660BCF1-B22B-DE65-ED0B-D4790CC5F5CD}"/>
              </a:ext>
            </a:extLst>
          </p:cNvPr>
          <p:cNvGrpSpPr/>
          <p:nvPr/>
        </p:nvGrpSpPr>
        <p:grpSpPr>
          <a:xfrm>
            <a:off x="245949" y="8228247"/>
            <a:ext cx="1054619" cy="1388804"/>
            <a:chOff x="1560336" y="1221811"/>
            <a:chExt cx="2052008" cy="2702244"/>
          </a:xfrm>
        </p:grpSpPr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4ED0C3E8-1B4C-0E4F-B4DF-0BCE97627C8E}"/>
                </a:ext>
              </a:extLst>
            </p:cNvPr>
            <p:cNvGrpSpPr/>
            <p:nvPr/>
          </p:nvGrpSpPr>
          <p:grpSpPr>
            <a:xfrm>
              <a:off x="1560336" y="1221811"/>
              <a:ext cx="1624111" cy="2702244"/>
              <a:chOff x="1560336" y="1221811"/>
              <a:chExt cx="1624111" cy="2702244"/>
            </a:xfrm>
          </p:grpSpPr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93CA598A-3685-4C56-72CD-0911869372E5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374" name="楕円 373">
                  <a:extLst>
                    <a:ext uri="{FF2B5EF4-FFF2-40B4-BE49-F238E27FC236}">
                      <a16:creationId xmlns:a16="http://schemas.microsoft.com/office/drawing/2014/main" id="{3CA786A0-9E1F-6DD5-5004-1D912E6F7DA5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楕円 374">
                  <a:extLst>
                    <a:ext uri="{FF2B5EF4-FFF2-40B4-BE49-F238E27FC236}">
                      <a16:creationId xmlns:a16="http://schemas.microsoft.com/office/drawing/2014/main" id="{723BEE0B-17BC-65F7-8D65-D469735E152A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楕円 375">
                  <a:extLst>
                    <a:ext uri="{FF2B5EF4-FFF2-40B4-BE49-F238E27FC236}">
                      <a16:creationId xmlns:a16="http://schemas.microsoft.com/office/drawing/2014/main" id="{68BE1EB6-12F1-8279-D9F4-A18C0B95D78F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楕円 376">
                  <a:extLst>
                    <a:ext uri="{FF2B5EF4-FFF2-40B4-BE49-F238E27FC236}">
                      <a16:creationId xmlns:a16="http://schemas.microsoft.com/office/drawing/2014/main" id="{B21F5DC7-D3B4-89CE-4903-78E8C95131A5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8FD61976-63E7-522C-56E0-FA8B32E6B273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B2FD944F-2466-BFC4-F4AF-6A48EC255E5E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354" name="台形 353">
                  <a:extLst>
                    <a:ext uri="{FF2B5EF4-FFF2-40B4-BE49-F238E27FC236}">
                      <a16:creationId xmlns:a16="http://schemas.microsoft.com/office/drawing/2014/main" id="{E3FDEBDF-52F7-D9C5-7B2B-B92912C47EBD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四角形: 上の 2 つの角を丸める 354">
                  <a:extLst>
                    <a:ext uri="{FF2B5EF4-FFF2-40B4-BE49-F238E27FC236}">
                      <a16:creationId xmlns:a16="http://schemas.microsoft.com/office/drawing/2014/main" id="{3244D512-0894-BDE6-AE3B-EA9845BEE1E8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6" name="楕円 355">
                  <a:extLst>
                    <a:ext uri="{FF2B5EF4-FFF2-40B4-BE49-F238E27FC236}">
                      <a16:creationId xmlns:a16="http://schemas.microsoft.com/office/drawing/2014/main" id="{CBC7E670-31CA-2B3B-1616-74D4C5E83B39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楕円 356">
                  <a:extLst>
                    <a:ext uri="{FF2B5EF4-FFF2-40B4-BE49-F238E27FC236}">
                      <a16:creationId xmlns:a16="http://schemas.microsoft.com/office/drawing/2014/main" id="{4A2F5E9C-F53C-FF05-A7E4-BA4BF1BD19B1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二等辺三角形 46">
                  <a:extLst>
                    <a:ext uri="{FF2B5EF4-FFF2-40B4-BE49-F238E27FC236}">
                      <a16:creationId xmlns:a16="http://schemas.microsoft.com/office/drawing/2014/main" id="{76867955-42F0-6AE4-B030-E847A70BF14C}"/>
                    </a:ext>
                  </a:extLst>
                </p:cNvPr>
                <p:cNvSpPr/>
                <p:nvPr/>
              </p:nvSpPr>
              <p:spPr bwMode="auto">
                <a:xfrm>
                  <a:off x="2197052" y="2633169"/>
                  <a:ext cx="363806" cy="11111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1F3A848A-28F2-63CD-B1F4-B8B05D25F4CA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0" name="四角形: 上の 2 つの角を丸める 359">
                  <a:extLst>
                    <a:ext uri="{FF2B5EF4-FFF2-40B4-BE49-F238E27FC236}">
                      <a16:creationId xmlns:a16="http://schemas.microsoft.com/office/drawing/2014/main" id="{81FE5EDA-D415-ADFC-E9FC-38C028DF5214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361" name="直線コネクタ 360">
                  <a:extLst>
                    <a:ext uri="{FF2B5EF4-FFF2-40B4-BE49-F238E27FC236}">
                      <a16:creationId xmlns:a16="http://schemas.microsoft.com/office/drawing/2014/main" id="{58B2F6CC-7BA4-BE55-0D02-63E37B557F96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362" name="直線コネクタ 361">
                  <a:extLst>
                    <a:ext uri="{FF2B5EF4-FFF2-40B4-BE49-F238E27FC236}">
                      <a16:creationId xmlns:a16="http://schemas.microsoft.com/office/drawing/2014/main" id="{710D9BF8-9C3C-F69E-0DDA-8C337509D9F8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363" name="直線コネクタ 362">
                  <a:extLst>
                    <a:ext uri="{FF2B5EF4-FFF2-40B4-BE49-F238E27FC236}">
                      <a16:creationId xmlns:a16="http://schemas.microsoft.com/office/drawing/2014/main" id="{23B892FB-1F82-58B9-1422-7DBA932D97B4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364" name="グループ化 363">
                  <a:extLst>
                    <a:ext uri="{FF2B5EF4-FFF2-40B4-BE49-F238E27FC236}">
                      <a16:creationId xmlns:a16="http://schemas.microsoft.com/office/drawing/2014/main" id="{69661616-261C-55BE-E454-024F86E388E2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D2A2820F-77D0-B365-AB72-DE44E7379659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1" name="台形 370">
                    <a:extLst>
                      <a:ext uri="{FF2B5EF4-FFF2-40B4-BE49-F238E27FC236}">
                        <a16:creationId xmlns:a16="http://schemas.microsoft.com/office/drawing/2014/main" id="{85283F4A-5183-9205-CC75-4FBF445E5E6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chemeClr val="accent5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2" name="フリーフォーム: 図形 371">
                    <a:extLst>
                      <a:ext uri="{FF2B5EF4-FFF2-40B4-BE49-F238E27FC236}">
                        <a16:creationId xmlns:a16="http://schemas.microsoft.com/office/drawing/2014/main" id="{0FB07FD2-0195-7C67-31BB-6F1D932D7EA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3" name="台形 372">
                    <a:extLst>
                      <a:ext uri="{FF2B5EF4-FFF2-40B4-BE49-F238E27FC236}">
                        <a16:creationId xmlns:a16="http://schemas.microsoft.com/office/drawing/2014/main" id="{AEFD986A-61C6-2DDA-035E-74083CB7486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65" name="四角形: 角を丸くする 364">
                  <a:extLst>
                    <a:ext uri="{FF2B5EF4-FFF2-40B4-BE49-F238E27FC236}">
                      <a16:creationId xmlns:a16="http://schemas.microsoft.com/office/drawing/2014/main" id="{54CB9903-A6D7-9934-CA42-17AF62C03121}"/>
                    </a:ext>
                  </a:extLst>
                </p:cNvPr>
                <p:cNvSpPr/>
                <p:nvPr/>
              </p:nvSpPr>
              <p:spPr bwMode="auto">
                <a:xfrm rot="900000">
                  <a:off x="1884409" y="1993412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四角形: 角を丸くする 365">
                  <a:extLst>
                    <a:ext uri="{FF2B5EF4-FFF2-40B4-BE49-F238E27FC236}">
                      <a16:creationId xmlns:a16="http://schemas.microsoft.com/office/drawing/2014/main" id="{EA837A91-A811-C0C6-4D09-0E0177FB09C1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586684" y="1993411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楕円 366">
                  <a:extLst>
                    <a:ext uri="{FF2B5EF4-FFF2-40B4-BE49-F238E27FC236}">
                      <a16:creationId xmlns:a16="http://schemas.microsoft.com/office/drawing/2014/main" id="{92721DE8-AFF3-BC33-9C0A-7372F050F6BD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楕円 367">
                  <a:extLst>
                    <a:ext uri="{FF2B5EF4-FFF2-40B4-BE49-F238E27FC236}">
                      <a16:creationId xmlns:a16="http://schemas.microsoft.com/office/drawing/2014/main" id="{24D9AE0C-7FAD-3E64-C437-345FC2BBCEC5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加算記号 368">
                  <a:extLst>
                    <a:ext uri="{FF2B5EF4-FFF2-40B4-BE49-F238E27FC236}">
                      <a16:creationId xmlns:a16="http://schemas.microsoft.com/office/drawing/2014/main" id="{C6010647-49F8-E196-9474-0C2ED23CE456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35F8BEF3-261A-161D-EA45-AD08AE5EA878}"/>
                </a:ext>
              </a:extLst>
            </p:cNvPr>
            <p:cNvGrpSpPr/>
            <p:nvPr/>
          </p:nvGrpSpPr>
          <p:grpSpPr>
            <a:xfrm rot="900000">
              <a:off x="2701706" y="2451690"/>
              <a:ext cx="910638" cy="1230988"/>
              <a:chOff x="2192787" y="1766211"/>
              <a:chExt cx="910638" cy="1230988"/>
            </a:xfrm>
          </p:grpSpPr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D771D53A-42D2-A574-3651-FCE5336956D6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E3D4D753-839E-B19B-4964-1231C76E25A4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7" name="角丸四角形 105">
                <a:extLst>
                  <a:ext uri="{FF2B5EF4-FFF2-40B4-BE49-F238E27FC236}">
                    <a16:creationId xmlns:a16="http://schemas.microsoft.com/office/drawing/2014/main" id="{5FA22F1A-A603-4184-D66C-A5686C5E2083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8" name="角丸四角形 106">
                <a:extLst>
                  <a:ext uri="{FF2B5EF4-FFF2-40B4-BE49-F238E27FC236}">
                    <a16:creationId xmlns:a16="http://schemas.microsoft.com/office/drawing/2014/main" id="{9C6D07B8-536C-01D3-9FEA-7DE341C1E78F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9" name="角丸四角形 107">
                <a:extLst>
                  <a:ext uri="{FF2B5EF4-FFF2-40B4-BE49-F238E27FC236}">
                    <a16:creationId xmlns:a16="http://schemas.microsoft.com/office/drawing/2014/main" id="{3C2A4F5D-CD63-1EF2-88DF-E4DE14231A2E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0" name="角丸四角形 104">
                <a:extLst>
                  <a:ext uri="{FF2B5EF4-FFF2-40B4-BE49-F238E27FC236}">
                    <a16:creationId xmlns:a16="http://schemas.microsoft.com/office/drawing/2014/main" id="{B7BB4249-2260-FCB7-7C8F-02C994122137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90359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A8262944-B541-506E-52C7-8844B290CF92}"/>
              </a:ext>
            </a:extLst>
          </p:cNvPr>
          <p:cNvSpPr/>
          <p:nvPr/>
        </p:nvSpPr>
        <p:spPr>
          <a:xfrm>
            <a:off x="203200" y="142876"/>
            <a:ext cx="6451600" cy="590238"/>
          </a:xfrm>
          <a:prstGeom prst="rect">
            <a:avLst/>
          </a:prstGeom>
          <a:solidFill>
            <a:schemeClr val="tx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F673C8E-B3CA-0674-7E63-3944713A9917}"/>
              </a:ext>
            </a:extLst>
          </p:cNvPr>
          <p:cNvSpPr txBox="1"/>
          <p:nvPr/>
        </p:nvSpPr>
        <p:spPr>
          <a:xfrm>
            <a:off x="367417" y="266910"/>
            <a:ext cx="6121923" cy="3206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en-US" altLang="ja-JP" sz="54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WBGT</a:t>
            </a:r>
            <a:r>
              <a:rPr kumimoji="1" lang="ja-JP" altLang="en-US" sz="54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値を確認して、熱中症対策を行いましょう</a:t>
            </a:r>
          </a:p>
        </p:txBody>
      </p:sp>
      <p:graphicFrame>
        <p:nvGraphicFramePr>
          <p:cNvPr id="41" name="表 40">
            <a:extLst>
              <a:ext uri="{FF2B5EF4-FFF2-40B4-BE49-F238E27FC236}">
                <a16:creationId xmlns:a16="http://schemas.microsoft.com/office/drawing/2014/main" id="{9D064DD2-13EA-F2EF-3D24-B0996BDEE7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745022"/>
              </p:ext>
            </p:extLst>
          </p:nvPr>
        </p:nvGraphicFramePr>
        <p:xfrm>
          <a:off x="233644" y="722531"/>
          <a:ext cx="6408455" cy="5846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9387">
                  <a:extLst>
                    <a:ext uri="{9D8B030D-6E8A-4147-A177-3AD203B41FA5}">
                      <a16:colId xmlns:a16="http://schemas.microsoft.com/office/drawing/2014/main" val="1145172977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3943638616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3089306273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3832160339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1911690153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3616223720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1204389399"/>
                    </a:ext>
                  </a:extLst>
                </a:gridCol>
              </a:tblGrid>
              <a:tr h="32940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危険度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ＷＢＧＴ実測値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気温からの目安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代謝率区分と休憩頻度目安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9897317"/>
                  </a:ext>
                </a:extLst>
              </a:tr>
              <a:tr h="143527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 </a:t>
                      </a: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低代謝率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 </a:t>
                      </a: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中程度代謝率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 </a:t>
                      </a: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高代謝率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 </a:t>
                      </a: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極高代謝率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624346"/>
                  </a:ext>
                </a:extLst>
              </a:tr>
              <a:tr h="8163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ほぼ安全</a:t>
                      </a:r>
                    </a:p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℃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まで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1030281"/>
                  </a:ext>
                </a:extLst>
              </a:tr>
              <a:tr h="8163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注意</a:t>
                      </a:r>
                    </a:p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℃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7375893"/>
                  </a:ext>
                </a:extLst>
              </a:tr>
              <a:tr h="8163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警戒</a:t>
                      </a:r>
                    </a:p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℃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530684"/>
                  </a:ext>
                </a:extLst>
              </a:tr>
              <a:tr h="8163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厳重警戒</a:t>
                      </a:r>
                    </a:p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℃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8241460"/>
                  </a:ext>
                </a:extLst>
              </a:tr>
              <a:tr h="8163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危険</a:t>
                      </a:r>
                    </a:p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35℃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635961"/>
                  </a:ext>
                </a:extLst>
              </a:tr>
            </a:tbl>
          </a:graphicData>
        </a:graphic>
      </p:graphicFrame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ED5960E1-4074-F5ED-2F91-339282581116}"/>
              </a:ext>
            </a:extLst>
          </p:cNvPr>
          <p:cNvGrpSpPr/>
          <p:nvPr/>
        </p:nvGrpSpPr>
        <p:grpSpPr>
          <a:xfrm>
            <a:off x="638642" y="2743070"/>
            <a:ext cx="495055" cy="495055"/>
            <a:chOff x="2934260" y="3834045"/>
            <a:chExt cx="495055" cy="495055"/>
          </a:xfrm>
        </p:grpSpPr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AD45FF94-7541-381D-7338-A13295A432FB}"/>
                </a:ext>
              </a:extLst>
            </p:cNvPr>
            <p:cNvSpPr/>
            <p:nvPr/>
          </p:nvSpPr>
          <p:spPr>
            <a:xfrm>
              <a:off x="2934260" y="3834045"/>
              <a:ext cx="495055" cy="495055"/>
            </a:xfrm>
            <a:prstGeom prst="ellipse">
              <a:avLst/>
            </a:prstGeom>
            <a:solidFill>
              <a:srgbClr val="76E3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二等辺三角形 43">
              <a:extLst>
                <a:ext uri="{FF2B5EF4-FFF2-40B4-BE49-F238E27FC236}">
                  <a16:creationId xmlns:a16="http://schemas.microsoft.com/office/drawing/2014/main" id="{18C3A2AA-9977-C7A5-82C6-DCEAC675FCA1}"/>
                </a:ext>
              </a:extLst>
            </p:cNvPr>
            <p:cNvSpPr/>
            <p:nvPr/>
          </p:nvSpPr>
          <p:spPr bwMode="auto">
            <a:xfrm rot="10800000">
              <a:off x="3081872" y="4167507"/>
              <a:ext cx="199831" cy="76245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A6386ECD-C6B1-5532-2C93-0E0D6511A883}"/>
                </a:ext>
              </a:extLst>
            </p:cNvPr>
            <p:cNvSpPr/>
            <p:nvPr/>
          </p:nvSpPr>
          <p:spPr bwMode="auto">
            <a:xfrm>
              <a:off x="2983487" y="4006598"/>
              <a:ext cx="396601" cy="72888"/>
            </a:xfrm>
            <a:custGeom>
              <a:avLst/>
              <a:gdLst>
                <a:gd name="connsiteX0" fmla="*/ 323713 w 396601"/>
                <a:gd name="connsiteY0" fmla="*/ 0 h 72888"/>
                <a:gd name="connsiteX1" fmla="*/ 396601 w 396601"/>
                <a:gd name="connsiteY1" fmla="*/ 72888 h 72888"/>
                <a:gd name="connsiteX2" fmla="*/ 360156 w 396601"/>
                <a:gd name="connsiteY2" fmla="*/ 72888 h 72888"/>
                <a:gd name="connsiteX3" fmla="*/ 323712 w 396601"/>
                <a:gd name="connsiteY3" fmla="*/ 36444 h 72888"/>
                <a:gd name="connsiteX4" fmla="*/ 287268 w 396601"/>
                <a:gd name="connsiteY4" fmla="*/ 72888 h 72888"/>
                <a:gd name="connsiteX5" fmla="*/ 250825 w 396601"/>
                <a:gd name="connsiteY5" fmla="*/ 72888 h 72888"/>
                <a:gd name="connsiteX6" fmla="*/ 323713 w 396601"/>
                <a:gd name="connsiteY6" fmla="*/ 0 h 72888"/>
                <a:gd name="connsiteX7" fmla="*/ 72888 w 396601"/>
                <a:gd name="connsiteY7" fmla="*/ 0 h 72888"/>
                <a:gd name="connsiteX8" fmla="*/ 145776 w 396601"/>
                <a:gd name="connsiteY8" fmla="*/ 72888 h 72888"/>
                <a:gd name="connsiteX9" fmla="*/ 109331 w 396601"/>
                <a:gd name="connsiteY9" fmla="*/ 72888 h 72888"/>
                <a:gd name="connsiteX10" fmla="*/ 72887 w 396601"/>
                <a:gd name="connsiteY10" fmla="*/ 36444 h 72888"/>
                <a:gd name="connsiteX11" fmla="*/ 36443 w 396601"/>
                <a:gd name="connsiteY11" fmla="*/ 72888 h 72888"/>
                <a:gd name="connsiteX12" fmla="*/ 0 w 396601"/>
                <a:gd name="connsiteY12" fmla="*/ 72888 h 72888"/>
                <a:gd name="connsiteX13" fmla="*/ 72888 w 396601"/>
                <a:gd name="connsiteY13" fmla="*/ 0 h 7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6601" h="72888">
                  <a:moveTo>
                    <a:pt x="323713" y="0"/>
                  </a:moveTo>
                  <a:cubicBezTo>
                    <a:pt x="363968" y="0"/>
                    <a:pt x="396601" y="32633"/>
                    <a:pt x="396601" y="72888"/>
                  </a:cubicBezTo>
                  <a:lnTo>
                    <a:pt x="360156" y="72888"/>
                  </a:lnTo>
                  <a:cubicBezTo>
                    <a:pt x="360156" y="52761"/>
                    <a:pt x="343839" y="36444"/>
                    <a:pt x="323712" y="36444"/>
                  </a:cubicBezTo>
                  <a:cubicBezTo>
                    <a:pt x="303585" y="36444"/>
                    <a:pt x="287268" y="52761"/>
                    <a:pt x="287268" y="72888"/>
                  </a:cubicBezTo>
                  <a:lnTo>
                    <a:pt x="250825" y="72888"/>
                  </a:lnTo>
                  <a:cubicBezTo>
                    <a:pt x="250825" y="32633"/>
                    <a:pt x="283458" y="0"/>
                    <a:pt x="323713" y="0"/>
                  </a:cubicBezTo>
                  <a:close/>
                  <a:moveTo>
                    <a:pt x="72888" y="0"/>
                  </a:moveTo>
                  <a:cubicBezTo>
                    <a:pt x="113143" y="0"/>
                    <a:pt x="145776" y="32633"/>
                    <a:pt x="145776" y="72888"/>
                  </a:cubicBezTo>
                  <a:lnTo>
                    <a:pt x="109331" y="72888"/>
                  </a:lnTo>
                  <a:cubicBezTo>
                    <a:pt x="109331" y="52761"/>
                    <a:pt x="93014" y="36444"/>
                    <a:pt x="72887" y="36444"/>
                  </a:cubicBezTo>
                  <a:cubicBezTo>
                    <a:pt x="52760" y="36444"/>
                    <a:pt x="36443" y="52761"/>
                    <a:pt x="36443" y="72888"/>
                  </a:cubicBezTo>
                  <a:lnTo>
                    <a:pt x="0" y="72888"/>
                  </a:lnTo>
                  <a:cubicBezTo>
                    <a:pt x="0" y="32633"/>
                    <a:pt x="32633" y="0"/>
                    <a:pt x="72888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ECD34C9A-A567-EDBC-C7CC-D2C1DA756DF9}"/>
              </a:ext>
            </a:extLst>
          </p:cNvPr>
          <p:cNvGrpSpPr/>
          <p:nvPr/>
        </p:nvGrpSpPr>
        <p:grpSpPr>
          <a:xfrm>
            <a:off x="638642" y="3564831"/>
            <a:ext cx="495055" cy="495055"/>
            <a:chOff x="3515285" y="3834045"/>
            <a:chExt cx="495055" cy="495055"/>
          </a:xfrm>
        </p:grpSpPr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D09E9619-0BF9-0454-99F9-53CE45CD1337}"/>
                </a:ext>
              </a:extLst>
            </p:cNvPr>
            <p:cNvSpPr/>
            <p:nvPr/>
          </p:nvSpPr>
          <p:spPr>
            <a:xfrm>
              <a:off x="3515285" y="3834045"/>
              <a:ext cx="495055" cy="495055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二等辺三角形 47">
              <a:extLst>
                <a:ext uri="{FF2B5EF4-FFF2-40B4-BE49-F238E27FC236}">
                  <a16:creationId xmlns:a16="http://schemas.microsoft.com/office/drawing/2014/main" id="{744E9B24-AB1C-4F9E-9A75-37CB4404FC8B}"/>
                </a:ext>
              </a:extLst>
            </p:cNvPr>
            <p:cNvSpPr/>
            <p:nvPr/>
          </p:nvSpPr>
          <p:spPr bwMode="auto">
            <a:xfrm rot="10800000">
              <a:off x="3692094" y="4204755"/>
              <a:ext cx="141438" cy="45720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09C37832-FDA5-1F21-D886-066982C2D5BD}"/>
                </a:ext>
              </a:extLst>
            </p:cNvPr>
            <p:cNvSpPr/>
            <p:nvPr/>
          </p:nvSpPr>
          <p:spPr bwMode="auto">
            <a:xfrm>
              <a:off x="3603736" y="4006598"/>
              <a:ext cx="318153" cy="90010"/>
            </a:xfrm>
            <a:custGeom>
              <a:avLst/>
              <a:gdLst>
                <a:gd name="connsiteX0" fmla="*/ 281314 w 318153"/>
                <a:gd name="connsiteY0" fmla="*/ 0 h 90010"/>
                <a:gd name="connsiteX1" fmla="*/ 318153 w 318153"/>
                <a:gd name="connsiteY1" fmla="*/ 45005 h 90010"/>
                <a:gd name="connsiteX2" fmla="*/ 281314 w 318153"/>
                <a:gd name="connsiteY2" fmla="*/ 90010 h 90010"/>
                <a:gd name="connsiteX3" fmla="*/ 244475 w 318153"/>
                <a:gd name="connsiteY3" fmla="*/ 45005 h 90010"/>
                <a:gd name="connsiteX4" fmla="*/ 281314 w 318153"/>
                <a:gd name="connsiteY4" fmla="*/ 0 h 90010"/>
                <a:gd name="connsiteX5" fmla="*/ 36839 w 318153"/>
                <a:gd name="connsiteY5" fmla="*/ 0 h 90010"/>
                <a:gd name="connsiteX6" fmla="*/ 73678 w 318153"/>
                <a:gd name="connsiteY6" fmla="*/ 45005 h 90010"/>
                <a:gd name="connsiteX7" fmla="*/ 36839 w 318153"/>
                <a:gd name="connsiteY7" fmla="*/ 90010 h 90010"/>
                <a:gd name="connsiteX8" fmla="*/ 0 w 318153"/>
                <a:gd name="connsiteY8" fmla="*/ 45005 h 90010"/>
                <a:gd name="connsiteX9" fmla="*/ 36839 w 318153"/>
                <a:gd name="connsiteY9" fmla="*/ 0 h 9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8153" h="90010">
                  <a:moveTo>
                    <a:pt x="281314" y="0"/>
                  </a:moveTo>
                  <a:cubicBezTo>
                    <a:pt x="301660" y="0"/>
                    <a:pt x="318153" y="20149"/>
                    <a:pt x="318153" y="45005"/>
                  </a:cubicBezTo>
                  <a:cubicBezTo>
                    <a:pt x="318153" y="69861"/>
                    <a:pt x="301660" y="90010"/>
                    <a:pt x="281314" y="90010"/>
                  </a:cubicBezTo>
                  <a:cubicBezTo>
                    <a:pt x="260968" y="90010"/>
                    <a:pt x="244475" y="69861"/>
                    <a:pt x="244475" y="45005"/>
                  </a:cubicBezTo>
                  <a:cubicBezTo>
                    <a:pt x="244475" y="20149"/>
                    <a:pt x="260968" y="0"/>
                    <a:pt x="281314" y="0"/>
                  </a:cubicBezTo>
                  <a:close/>
                  <a:moveTo>
                    <a:pt x="36839" y="0"/>
                  </a:moveTo>
                  <a:cubicBezTo>
                    <a:pt x="57185" y="0"/>
                    <a:pt x="73678" y="20149"/>
                    <a:pt x="73678" y="45005"/>
                  </a:cubicBezTo>
                  <a:cubicBezTo>
                    <a:pt x="73678" y="69861"/>
                    <a:pt x="57185" y="90010"/>
                    <a:pt x="36839" y="90010"/>
                  </a:cubicBezTo>
                  <a:cubicBezTo>
                    <a:pt x="16493" y="90010"/>
                    <a:pt x="0" y="69861"/>
                    <a:pt x="0" y="45005"/>
                  </a:cubicBezTo>
                  <a:cubicBezTo>
                    <a:pt x="0" y="20149"/>
                    <a:pt x="16493" y="0"/>
                    <a:pt x="3683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5D531F13-5155-2B46-D8E9-B740F985DC85}"/>
              </a:ext>
            </a:extLst>
          </p:cNvPr>
          <p:cNvGrpSpPr/>
          <p:nvPr/>
        </p:nvGrpSpPr>
        <p:grpSpPr>
          <a:xfrm>
            <a:off x="638642" y="5208353"/>
            <a:ext cx="495055" cy="495055"/>
            <a:chOff x="4667810" y="3834045"/>
            <a:chExt cx="495055" cy="495055"/>
          </a:xfrm>
        </p:grpSpPr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A8E2093B-99BA-149C-9CB1-6DFEC117516D}"/>
                </a:ext>
              </a:extLst>
            </p:cNvPr>
            <p:cNvSpPr/>
            <p:nvPr/>
          </p:nvSpPr>
          <p:spPr>
            <a:xfrm>
              <a:off x="4667810" y="3834045"/>
              <a:ext cx="495055" cy="495055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0DDEC9D0-0FED-0766-2B23-394A879C89EF}"/>
                </a:ext>
              </a:extLst>
            </p:cNvPr>
            <p:cNvSpPr/>
            <p:nvPr/>
          </p:nvSpPr>
          <p:spPr bwMode="auto">
            <a:xfrm>
              <a:off x="4756261" y="4014675"/>
              <a:ext cx="318153" cy="90010"/>
            </a:xfrm>
            <a:custGeom>
              <a:avLst/>
              <a:gdLst>
                <a:gd name="connsiteX0" fmla="*/ 281314 w 318153"/>
                <a:gd name="connsiteY0" fmla="*/ 0 h 90010"/>
                <a:gd name="connsiteX1" fmla="*/ 318153 w 318153"/>
                <a:gd name="connsiteY1" fmla="*/ 45005 h 90010"/>
                <a:gd name="connsiteX2" fmla="*/ 281314 w 318153"/>
                <a:gd name="connsiteY2" fmla="*/ 90010 h 90010"/>
                <a:gd name="connsiteX3" fmla="*/ 244475 w 318153"/>
                <a:gd name="connsiteY3" fmla="*/ 45005 h 90010"/>
                <a:gd name="connsiteX4" fmla="*/ 281314 w 318153"/>
                <a:gd name="connsiteY4" fmla="*/ 0 h 90010"/>
                <a:gd name="connsiteX5" fmla="*/ 36839 w 318153"/>
                <a:gd name="connsiteY5" fmla="*/ 0 h 90010"/>
                <a:gd name="connsiteX6" fmla="*/ 73678 w 318153"/>
                <a:gd name="connsiteY6" fmla="*/ 45005 h 90010"/>
                <a:gd name="connsiteX7" fmla="*/ 36839 w 318153"/>
                <a:gd name="connsiteY7" fmla="*/ 90010 h 90010"/>
                <a:gd name="connsiteX8" fmla="*/ 0 w 318153"/>
                <a:gd name="connsiteY8" fmla="*/ 45005 h 90010"/>
                <a:gd name="connsiteX9" fmla="*/ 36839 w 318153"/>
                <a:gd name="connsiteY9" fmla="*/ 0 h 9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8153" h="90010">
                  <a:moveTo>
                    <a:pt x="281314" y="0"/>
                  </a:moveTo>
                  <a:cubicBezTo>
                    <a:pt x="301660" y="0"/>
                    <a:pt x="318153" y="20149"/>
                    <a:pt x="318153" y="45005"/>
                  </a:cubicBezTo>
                  <a:cubicBezTo>
                    <a:pt x="318153" y="69861"/>
                    <a:pt x="301660" y="90010"/>
                    <a:pt x="281314" y="90010"/>
                  </a:cubicBezTo>
                  <a:cubicBezTo>
                    <a:pt x="260968" y="90010"/>
                    <a:pt x="244475" y="69861"/>
                    <a:pt x="244475" y="45005"/>
                  </a:cubicBezTo>
                  <a:cubicBezTo>
                    <a:pt x="244475" y="20149"/>
                    <a:pt x="260968" y="0"/>
                    <a:pt x="281314" y="0"/>
                  </a:cubicBezTo>
                  <a:close/>
                  <a:moveTo>
                    <a:pt x="36839" y="0"/>
                  </a:moveTo>
                  <a:cubicBezTo>
                    <a:pt x="57185" y="0"/>
                    <a:pt x="73678" y="20149"/>
                    <a:pt x="73678" y="45005"/>
                  </a:cubicBezTo>
                  <a:cubicBezTo>
                    <a:pt x="73678" y="69861"/>
                    <a:pt x="57185" y="90010"/>
                    <a:pt x="36839" y="90010"/>
                  </a:cubicBezTo>
                  <a:cubicBezTo>
                    <a:pt x="16493" y="90010"/>
                    <a:pt x="0" y="69861"/>
                    <a:pt x="0" y="45005"/>
                  </a:cubicBezTo>
                  <a:cubicBezTo>
                    <a:pt x="0" y="20149"/>
                    <a:pt x="16493" y="0"/>
                    <a:pt x="3683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二等辺三角形 52">
              <a:extLst>
                <a:ext uri="{FF2B5EF4-FFF2-40B4-BE49-F238E27FC236}">
                  <a16:creationId xmlns:a16="http://schemas.microsoft.com/office/drawing/2014/main" id="{FBE346B7-34DD-E3B9-193B-7E9B6731CCF4}"/>
                </a:ext>
              </a:extLst>
            </p:cNvPr>
            <p:cNvSpPr/>
            <p:nvPr/>
          </p:nvSpPr>
          <p:spPr bwMode="auto">
            <a:xfrm>
              <a:off x="4843423" y="4159251"/>
              <a:ext cx="143828" cy="55904"/>
            </a:xfrm>
            <a:prstGeom prst="triangle">
              <a:avLst/>
            </a:prstGeom>
            <a:solidFill>
              <a:srgbClr val="FF99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楕円 22">
              <a:extLst>
                <a:ext uri="{FF2B5EF4-FFF2-40B4-BE49-F238E27FC236}">
                  <a16:creationId xmlns:a16="http://schemas.microsoft.com/office/drawing/2014/main" id="{6DFE239D-A79F-3CC9-56CF-A3CC8AD51229}"/>
                </a:ext>
              </a:extLst>
            </p:cNvPr>
            <p:cNvSpPr/>
            <p:nvPr/>
          </p:nvSpPr>
          <p:spPr>
            <a:xfrm>
              <a:off x="4812220" y="3883684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" name="楕円 22">
              <a:extLst>
                <a:ext uri="{FF2B5EF4-FFF2-40B4-BE49-F238E27FC236}">
                  <a16:creationId xmlns:a16="http://schemas.microsoft.com/office/drawing/2014/main" id="{51BFBE8A-0074-FEC7-027C-2374AF4CFB37}"/>
                </a:ext>
              </a:extLst>
            </p:cNvPr>
            <p:cNvSpPr/>
            <p:nvPr/>
          </p:nvSpPr>
          <p:spPr>
            <a:xfrm>
              <a:off x="4905089" y="3974172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" name="楕円 22">
              <a:extLst>
                <a:ext uri="{FF2B5EF4-FFF2-40B4-BE49-F238E27FC236}">
                  <a16:creationId xmlns:a16="http://schemas.microsoft.com/office/drawing/2014/main" id="{064329AD-3503-66EF-B5A2-2D3678E72E76}"/>
                </a:ext>
              </a:extLst>
            </p:cNvPr>
            <p:cNvSpPr/>
            <p:nvPr/>
          </p:nvSpPr>
          <p:spPr>
            <a:xfrm>
              <a:off x="4993195" y="3900353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A9B49A80-D9F6-3F92-6CBF-20C003069DDA}"/>
              </a:ext>
            </a:extLst>
          </p:cNvPr>
          <p:cNvGrpSpPr/>
          <p:nvPr/>
        </p:nvGrpSpPr>
        <p:grpSpPr>
          <a:xfrm>
            <a:off x="638642" y="4386592"/>
            <a:ext cx="495055" cy="495055"/>
            <a:chOff x="4082022" y="3834045"/>
            <a:chExt cx="495055" cy="495055"/>
          </a:xfrm>
        </p:grpSpPr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4D8815CD-43FC-3F91-6E52-59AE91E244C4}"/>
                </a:ext>
              </a:extLst>
            </p:cNvPr>
            <p:cNvSpPr/>
            <p:nvPr/>
          </p:nvSpPr>
          <p:spPr>
            <a:xfrm>
              <a:off x="4082022" y="3834045"/>
              <a:ext cx="495055" cy="495055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CB254C3D-A6EE-59F3-E0C1-F1A70700222C}"/>
                </a:ext>
              </a:extLst>
            </p:cNvPr>
            <p:cNvSpPr/>
            <p:nvPr/>
          </p:nvSpPr>
          <p:spPr bwMode="auto">
            <a:xfrm flipH="1">
              <a:off x="4158801" y="4022265"/>
              <a:ext cx="341496" cy="89559"/>
            </a:xfrm>
            <a:custGeom>
              <a:avLst/>
              <a:gdLst>
                <a:gd name="connsiteX0" fmla="*/ 90536 w 341496"/>
                <a:gd name="connsiteY0" fmla="*/ 0 h 89559"/>
                <a:gd name="connsiteX1" fmla="*/ 1088 w 341496"/>
                <a:gd name="connsiteY1" fmla="*/ 26169 h 89559"/>
                <a:gd name="connsiteX2" fmla="*/ 32137 w 341496"/>
                <a:gd name="connsiteY2" fmla="*/ 85359 h 89559"/>
                <a:gd name="connsiteX3" fmla="*/ 96287 w 341496"/>
                <a:gd name="connsiteY3" fmla="*/ 66591 h 89559"/>
                <a:gd name="connsiteX4" fmla="*/ 90536 w 341496"/>
                <a:gd name="connsiteY4" fmla="*/ 0 h 89559"/>
                <a:gd name="connsiteX5" fmla="*/ 250960 w 341496"/>
                <a:gd name="connsiteY5" fmla="*/ 0 h 89559"/>
                <a:gd name="connsiteX6" fmla="*/ 245209 w 341496"/>
                <a:gd name="connsiteY6" fmla="*/ 66591 h 89559"/>
                <a:gd name="connsiteX7" fmla="*/ 309359 w 341496"/>
                <a:gd name="connsiteY7" fmla="*/ 85359 h 89559"/>
                <a:gd name="connsiteX8" fmla="*/ 340408 w 341496"/>
                <a:gd name="connsiteY8" fmla="*/ 26169 h 8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1496" h="89559">
                  <a:moveTo>
                    <a:pt x="90536" y="0"/>
                  </a:moveTo>
                  <a:lnTo>
                    <a:pt x="1088" y="26169"/>
                  </a:lnTo>
                  <a:cubicBezTo>
                    <a:pt x="-3978" y="50775"/>
                    <a:pt x="9013" y="75540"/>
                    <a:pt x="32137" y="85359"/>
                  </a:cubicBezTo>
                  <a:cubicBezTo>
                    <a:pt x="55261" y="95178"/>
                    <a:pt x="82101" y="87325"/>
                    <a:pt x="96287" y="66591"/>
                  </a:cubicBezTo>
                  <a:cubicBezTo>
                    <a:pt x="110472" y="45857"/>
                    <a:pt x="108066" y="17995"/>
                    <a:pt x="90536" y="0"/>
                  </a:cubicBezTo>
                  <a:close/>
                  <a:moveTo>
                    <a:pt x="250960" y="0"/>
                  </a:moveTo>
                  <a:cubicBezTo>
                    <a:pt x="233430" y="17995"/>
                    <a:pt x="231024" y="45857"/>
                    <a:pt x="245209" y="66591"/>
                  </a:cubicBezTo>
                  <a:cubicBezTo>
                    <a:pt x="259395" y="87325"/>
                    <a:pt x="286235" y="95178"/>
                    <a:pt x="309359" y="85359"/>
                  </a:cubicBezTo>
                  <a:cubicBezTo>
                    <a:pt x="332483" y="75540"/>
                    <a:pt x="345474" y="50775"/>
                    <a:pt x="340408" y="2616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BD750019-ABEE-587C-1CFF-6FD6DDA7B5C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16848" y="4215155"/>
              <a:ext cx="225403" cy="0"/>
            </a:xfrm>
            <a:prstGeom prst="lin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61" name="楕円 22">
              <a:extLst>
                <a:ext uri="{FF2B5EF4-FFF2-40B4-BE49-F238E27FC236}">
                  <a16:creationId xmlns:a16="http://schemas.microsoft.com/office/drawing/2014/main" id="{DE079B3D-F8E2-7E90-8976-30E279C5C94C}"/>
                </a:ext>
              </a:extLst>
            </p:cNvPr>
            <p:cNvSpPr/>
            <p:nvPr/>
          </p:nvSpPr>
          <p:spPr>
            <a:xfrm>
              <a:off x="4262152" y="3864634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" name="楕円 22">
              <a:extLst>
                <a:ext uri="{FF2B5EF4-FFF2-40B4-BE49-F238E27FC236}">
                  <a16:creationId xmlns:a16="http://schemas.microsoft.com/office/drawing/2014/main" id="{50028451-B478-33CC-EC86-5C33BA96E3A9}"/>
                </a:ext>
              </a:extLst>
            </p:cNvPr>
            <p:cNvSpPr/>
            <p:nvPr/>
          </p:nvSpPr>
          <p:spPr>
            <a:xfrm>
              <a:off x="4362163" y="3919403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25B89562-1D15-3C5D-A89D-5BF6EEA415DF}"/>
              </a:ext>
            </a:extLst>
          </p:cNvPr>
          <p:cNvGrpSpPr/>
          <p:nvPr/>
        </p:nvGrpSpPr>
        <p:grpSpPr>
          <a:xfrm>
            <a:off x="638642" y="6030116"/>
            <a:ext cx="495055" cy="495055"/>
            <a:chOff x="5234547" y="3834045"/>
            <a:chExt cx="495055" cy="495055"/>
          </a:xfrm>
        </p:grpSpPr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4A4AFBD6-7B77-8AE8-7CBA-38DDE027940C}"/>
                </a:ext>
              </a:extLst>
            </p:cNvPr>
            <p:cNvSpPr/>
            <p:nvPr/>
          </p:nvSpPr>
          <p:spPr>
            <a:xfrm>
              <a:off x="5234547" y="3834045"/>
              <a:ext cx="495055" cy="495055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68C8834A-0DA8-E2CA-4911-5A0E45861428}"/>
                </a:ext>
              </a:extLst>
            </p:cNvPr>
            <p:cNvSpPr/>
            <p:nvPr/>
          </p:nvSpPr>
          <p:spPr bwMode="auto">
            <a:xfrm>
              <a:off x="5301269" y="3997327"/>
              <a:ext cx="361611" cy="123486"/>
            </a:xfrm>
            <a:custGeom>
              <a:avLst/>
              <a:gdLst>
                <a:gd name="connsiteX0" fmla="*/ 268064 w 361611"/>
                <a:gd name="connsiteY0" fmla="*/ 0 h 123486"/>
                <a:gd name="connsiteX1" fmla="*/ 299868 w 361611"/>
                <a:gd name="connsiteY1" fmla="*/ 31804 h 123486"/>
                <a:gd name="connsiteX2" fmla="*/ 331672 w 361611"/>
                <a:gd name="connsiteY2" fmla="*/ 0 h 123486"/>
                <a:gd name="connsiteX3" fmla="*/ 361611 w 361611"/>
                <a:gd name="connsiteY3" fmla="*/ 29939 h 123486"/>
                <a:gd name="connsiteX4" fmla="*/ 329807 w 361611"/>
                <a:gd name="connsiteY4" fmla="*/ 61743 h 123486"/>
                <a:gd name="connsiteX5" fmla="*/ 361611 w 361611"/>
                <a:gd name="connsiteY5" fmla="*/ 93547 h 123486"/>
                <a:gd name="connsiteX6" fmla="*/ 331672 w 361611"/>
                <a:gd name="connsiteY6" fmla="*/ 123486 h 123486"/>
                <a:gd name="connsiteX7" fmla="*/ 299868 w 361611"/>
                <a:gd name="connsiteY7" fmla="*/ 91682 h 123486"/>
                <a:gd name="connsiteX8" fmla="*/ 268064 w 361611"/>
                <a:gd name="connsiteY8" fmla="*/ 123486 h 123486"/>
                <a:gd name="connsiteX9" fmla="*/ 238125 w 361611"/>
                <a:gd name="connsiteY9" fmla="*/ 93547 h 123486"/>
                <a:gd name="connsiteX10" fmla="*/ 269929 w 361611"/>
                <a:gd name="connsiteY10" fmla="*/ 61743 h 123486"/>
                <a:gd name="connsiteX11" fmla="*/ 238125 w 361611"/>
                <a:gd name="connsiteY11" fmla="*/ 29939 h 123486"/>
                <a:gd name="connsiteX12" fmla="*/ 29939 w 361611"/>
                <a:gd name="connsiteY12" fmla="*/ 0 h 123486"/>
                <a:gd name="connsiteX13" fmla="*/ 61743 w 361611"/>
                <a:gd name="connsiteY13" fmla="*/ 31804 h 123486"/>
                <a:gd name="connsiteX14" fmla="*/ 93547 w 361611"/>
                <a:gd name="connsiteY14" fmla="*/ 0 h 123486"/>
                <a:gd name="connsiteX15" fmla="*/ 123486 w 361611"/>
                <a:gd name="connsiteY15" fmla="*/ 29939 h 123486"/>
                <a:gd name="connsiteX16" fmla="*/ 91682 w 361611"/>
                <a:gd name="connsiteY16" fmla="*/ 61743 h 123486"/>
                <a:gd name="connsiteX17" fmla="*/ 123486 w 361611"/>
                <a:gd name="connsiteY17" fmla="*/ 93547 h 123486"/>
                <a:gd name="connsiteX18" fmla="*/ 93547 w 361611"/>
                <a:gd name="connsiteY18" fmla="*/ 123486 h 123486"/>
                <a:gd name="connsiteX19" fmla="*/ 61743 w 361611"/>
                <a:gd name="connsiteY19" fmla="*/ 91682 h 123486"/>
                <a:gd name="connsiteX20" fmla="*/ 29939 w 361611"/>
                <a:gd name="connsiteY20" fmla="*/ 123486 h 123486"/>
                <a:gd name="connsiteX21" fmla="*/ 0 w 361611"/>
                <a:gd name="connsiteY21" fmla="*/ 93547 h 123486"/>
                <a:gd name="connsiteX22" fmla="*/ 31804 w 361611"/>
                <a:gd name="connsiteY22" fmla="*/ 61743 h 123486"/>
                <a:gd name="connsiteX23" fmla="*/ 0 w 361611"/>
                <a:gd name="connsiteY23" fmla="*/ 29939 h 123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61611" h="123486">
                  <a:moveTo>
                    <a:pt x="268064" y="0"/>
                  </a:moveTo>
                  <a:lnTo>
                    <a:pt x="299868" y="31804"/>
                  </a:lnTo>
                  <a:lnTo>
                    <a:pt x="331672" y="0"/>
                  </a:lnTo>
                  <a:lnTo>
                    <a:pt x="361611" y="29939"/>
                  </a:lnTo>
                  <a:lnTo>
                    <a:pt x="329807" y="61743"/>
                  </a:lnTo>
                  <a:lnTo>
                    <a:pt x="361611" y="93547"/>
                  </a:lnTo>
                  <a:lnTo>
                    <a:pt x="331672" y="123486"/>
                  </a:lnTo>
                  <a:lnTo>
                    <a:pt x="299868" y="91682"/>
                  </a:lnTo>
                  <a:lnTo>
                    <a:pt x="268064" y="123486"/>
                  </a:lnTo>
                  <a:lnTo>
                    <a:pt x="238125" y="93547"/>
                  </a:lnTo>
                  <a:lnTo>
                    <a:pt x="269929" y="61743"/>
                  </a:lnTo>
                  <a:lnTo>
                    <a:pt x="238125" y="29939"/>
                  </a:lnTo>
                  <a:close/>
                  <a:moveTo>
                    <a:pt x="29939" y="0"/>
                  </a:moveTo>
                  <a:lnTo>
                    <a:pt x="61743" y="31804"/>
                  </a:lnTo>
                  <a:lnTo>
                    <a:pt x="93547" y="0"/>
                  </a:lnTo>
                  <a:lnTo>
                    <a:pt x="123486" y="29939"/>
                  </a:lnTo>
                  <a:lnTo>
                    <a:pt x="91682" y="61743"/>
                  </a:lnTo>
                  <a:lnTo>
                    <a:pt x="123486" y="93547"/>
                  </a:lnTo>
                  <a:lnTo>
                    <a:pt x="93547" y="123486"/>
                  </a:lnTo>
                  <a:lnTo>
                    <a:pt x="61743" y="91682"/>
                  </a:lnTo>
                  <a:lnTo>
                    <a:pt x="29939" y="123486"/>
                  </a:lnTo>
                  <a:lnTo>
                    <a:pt x="0" y="93547"/>
                  </a:lnTo>
                  <a:lnTo>
                    <a:pt x="31804" y="61743"/>
                  </a:lnTo>
                  <a:lnTo>
                    <a:pt x="0" y="299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二等辺三角形 65">
              <a:extLst>
                <a:ext uri="{FF2B5EF4-FFF2-40B4-BE49-F238E27FC236}">
                  <a16:creationId xmlns:a16="http://schemas.microsoft.com/office/drawing/2014/main" id="{608B83C2-1050-21FE-367F-31703B98CF90}"/>
                </a:ext>
              </a:extLst>
            </p:cNvPr>
            <p:cNvSpPr/>
            <p:nvPr/>
          </p:nvSpPr>
          <p:spPr bwMode="auto">
            <a:xfrm>
              <a:off x="5384760" y="4137026"/>
              <a:ext cx="194628" cy="100354"/>
            </a:xfrm>
            <a:prstGeom prst="triangle">
              <a:avLst/>
            </a:prstGeom>
            <a:solidFill>
              <a:srgbClr val="FF99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楕円 22">
              <a:extLst>
                <a:ext uri="{FF2B5EF4-FFF2-40B4-BE49-F238E27FC236}">
                  <a16:creationId xmlns:a16="http://schemas.microsoft.com/office/drawing/2014/main" id="{B336DF1E-58FC-260D-21A5-6946D837CEFD}"/>
                </a:ext>
              </a:extLst>
            </p:cNvPr>
            <p:cNvSpPr/>
            <p:nvPr/>
          </p:nvSpPr>
          <p:spPr>
            <a:xfrm>
              <a:off x="5507894" y="3869578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" name="楕円 22">
              <a:extLst>
                <a:ext uri="{FF2B5EF4-FFF2-40B4-BE49-F238E27FC236}">
                  <a16:creationId xmlns:a16="http://schemas.microsoft.com/office/drawing/2014/main" id="{C20B4E8A-3E51-4A06-A267-86BD7D83DB8E}"/>
                </a:ext>
              </a:extLst>
            </p:cNvPr>
            <p:cNvSpPr/>
            <p:nvPr/>
          </p:nvSpPr>
          <p:spPr>
            <a:xfrm>
              <a:off x="5462301" y="3971791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" name="楕円 22">
              <a:extLst>
                <a:ext uri="{FF2B5EF4-FFF2-40B4-BE49-F238E27FC236}">
                  <a16:creationId xmlns:a16="http://schemas.microsoft.com/office/drawing/2014/main" id="{027391BF-036D-0D37-B903-656E1DF93F0F}"/>
                </a:ext>
              </a:extLst>
            </p:cNvPr>
            <p:cNvSpPr/>
            <p:nvPr/>
          </p:nvSpPr>
          <p:spPr>
            <a:xfrm>
              <a:off x="5372421" y="3895222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" name="楕円 22">
              <a:extLst>
                <a:ext uri="{FF2B5EF4-FFF2-40B4-BE49-F238E27FC236}">
                  <a16:creationId xmlns:a16="http://schemas.microsoft.com/office/drawing/2014/main" id="{357909FA-16BD-0F21-8F60-2C7D65BC09C7}"/>
                </a:ext>
              </a:extLst>
            </p:cNvPr>
            <p:cNvSpPr/>
            <p:nvPr/>
          </p:nvSpPr>
          <p:spPr>
            <a:xfrm>
              <a:off x="5309901" y="4169435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" name="楕円 22">
              <a:extLst>
                <a:ext uri="{FF2B5EF4-FFF2-40B4-BE49-F238E27FC236}">
                  <a16:creationId xmlns:a16="http://schemas.microsoft.com/office/drawing/2014/main" id="{E9744A0A-8EC0-7920-0D5F-2E6533EA65D0}"/>
                </a:ext>
              </a:extLst>
            </p:cNvPr>
            <p:cNvSpPr/>
            <p:nvPr/>
          </p:nvSpPr>
          <p:spPr>
            <a:xfrm>
              <a:off x="5621845" y="4152766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D00E9B05-D182-CFB4-0440-CAEB227980DE}"/>
              </a:ext>
            </a:extLst>
          </p:cNvPr>
          <p:cNvSpPr txBox="1"/>
          <p:nvPr/>
        </p:nvSpPr>
        <p:spPr>
          <a:xfrm>
            <a:off x="374222" y="9472917"/>
            <a:ext cx="6151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水分補給、塩分補給、身体冷却を忘れずに</a:t>
            </a:r>
            <a:r>
              <a:rPr kumimoji="1" lang="en-US" altLang="ja-JP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!</a:t>
            </a:r>
            <a:endParaRPr kumimoji="1" lang="ja-JP" altLang="en-US" sz="2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35F30CE9-4CEE-859B-6A75-332ABE08FD88}"/>
              </a:ext>
            </a:extLst>
          </p:cNvPr>
          <p:cNvSpPr txBox="1"/>
          <p:nvPr/>
        </p:nvSpPr>
        <p:spPr>
          <a:xfrm>
            <a:off x="69133" y="6618185"/>
            <a:ext cx="3139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■衣類による</a:t>
            </a:r>
            <a:r>
              <a: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WBGT</a:t>
            </a:r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値に加えるべき補正値</a:t>
            </a:r>
          </a:p>
        </p:txBody>
      </p:sp>
      <p:graphicFrame>
        <p:nvGraphicFramePr>
          <p:cNvPr id="75" name="表 74">
            <a:extLst>
              <a:ext uri="{FF2B5EF4-FFF2-40B4-BE49-F238E27FC236}">
                <a16:creationId xmlns:a16="http://schemas.microsoft.com/office/drawing/2014/main" id="{C4FA6CCD-3251-61E4-0A4F-E2978B9606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278512"/>
              </p:ext>
            </p:extLst>
          </p:nvPr>
        </p:nvGraphicFramePr>
        <p:xfrm>
          <a:off x="190502" y="6840302"/>
          <a:ext cx="646429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037">
                  <a:extLst>
                    <a:ext uri="{9D8B030D-6E8A-4147-A177-3AD203B41FA5}">
                      <a16:colId xmlns:a16="http://schemas.microsoft.com/office/drawing/2014/main" val="3724466394"/>
                    </a:ext>
                  </a:extLst>
                </a:gridCol>
                <a:gridCol w="808037">
                  <a:extLst>
                    <a:ext uri="{9D8B030D-6E8A-4147-A177-3AD203B41FA5}">
                      <a16:colId xmlns:a16="http://schemas.microsoft.com/office/drawing/2014/main" val="2602241175"/>
                    </a:ext>
                  </a:extLst>
                </a:gridCol>
                <a:gridCol w="808037">
                  <a:extLst>
                    <a:ext uri="{9D8B030D-6E8A-4147-A177-3AD203B41FA5}">
                      <a16:colId xmlns:a16="http://schemas.microsoft.com/office/drawing/2014/main" val="2330623919"/>
                    </a:ext>
                  </a:extLst>
                </a:gridCol>
                <a:gridCol w="808037">
                  <a:extLst>
                    <a:ext uri="{9D8B030D-6E8A-4147-A177-3AD203B41FA5}">
                      <a16:colId xmlns:a16="http://schemas.microsoft.com/office/drawing/2014/main" val="1691679955"/>
                    </a:ext>
                  </a:extLst>
                </a:gridCol>
                <a:gridCol w="808037">
                  <a:extLst>
                    <a:ext uri="{9D8B030D-6E8A-4147-A177-3AD203B41FA5}">
                      <a16:colId xmlns:a16="http://schemas.microsoft.com/office/drawing/2014/main" val="4279497113"/>
                    </a:ext>
                  </a:extLst>
                </a:gridCol>
                <a:gridCol w="808037">
                  <a:extLst>
                    <a:ext uri="{9D8B030D-6E8A-4147-A177-3AD203B41FA5}">
                      <a16:colId xmlns:a16="http://schemas.microsoft.com/office/drawing/2014/main" val="746899804"/>
                    </a:ext>
                  </a:extLst>
                </a:gridCol>
                <a:gridCol w="808037">
                  <a:extLst>
                    <a:ext uri="{9D8B030D-6E8A-4147-A177-3AD203B41FA5}">
                      <a16:colId xmlns:a16="http://schemas.microsoft.com/office/drawing/2014/main" val="313103266"/>
                    </a:ext>
                  </a:extLst>
                </a:gridCol>
                <a:gridCol w="808037">
                  <a:extLst>
                    <a:ext uri="{9D8B030D-6E8A-4147-A177-3AD203B41FA5}">
                      <a16:colId xmlns:a16="http://schemas.microsoft.com/office/drawing/2014/main" val="2552599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衣類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作業服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布製つなぎ服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ﾎﾟﾘﾌｫﾚﾝ布製</a:t>
                      </a:r>
                      <a:endParaRPr kumimoji="1" lang="en-US" altLang="ja-JP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つなぎ服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衣服を</a:t>
                      </a:r>
                      <a:endParaRPr kumimoji="1" lang="en-US" altLang="ja-JP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二重に着用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単層の不透湿つなぎ服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フード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ｸｰﾙﾍﾞｽﾄ</a:t>
                      </a:r>
                      <a:endParaRPr kumimoji="1" lang="en-US" altLang="ja-JP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ｸｰﾙｼﾞｬｹｯﾄ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68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WBGT</a:t>
                      </a:r>
                      <a:b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補正値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+1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-3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5850010"/>
                  </a:ext>
                </a:extLst>
              </a:tr>
            </a:tbl>
          </a:graphicData>
        </a:graphic>
      </p:graphicFrame>
      <p:graphicFrame>
        <p:nvGraphicFramePr>
          <p:cNvPr id="76" name="表 75">
            <a:extLst>
              <a:ext uri="{FF2B5EF4-FFF2-40B4-BE49-F238E27FC236}">
                <a16:creationId xmlns:a16="http://schemas.microsoft.com/office/drawing/2014/main" id="{CEA6D8D8-C91A-A74D-E96A-F5349FD65E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715108"/>
              </p:ext>
            </p:extLst>
          </p:nvPr>
        </p:nvGraphicFramePr>
        <p:xfrm>
          <a:off x="203199" y="7915571"/>
          <a:ext cx="6451599" cy="14317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582">
                  <a:extLst>
                    <a:ext uri="{9D8B030D-6E8A-4147-A177-3AD203B41FA5}">
                      <a16:colId xmlns:a16="http://schemas.microsoft.com/office/drawing/2014/main" val="1058661381"/>
                    </a:ext>
                  </a:extLst>
                </a:gridCol>
                <a:gridCol w="765085">
                  <a:extLst>
                    <a:ext uri="{9D8B030D-6E8A-4147-A177-3AD203B41FA5}">
                      <a16:colId xmlns:a16="http://schemas.microsoft.com/office/drawing/2014/main" val="3463058682"/>
                    </a:ext>
                  </a:extLst>
                </a:gridCol>
                <a:gridCol w="4440932">
                  <a:extLst>
                    <a:ext uri="{9D8B030D-6E8A-4147-A177-3AD203B41FA5}">
                      <a16:colId xmlns:a16="http://schemas.microsoft.com/office/drawing/2014/main" val="2818171244"/>
                    </a:ext>
                  </a:extLst>
                </a:gridCol>
              </a:tblGrid>
              <a:tr h="28635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代謝率区分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作業強度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1324"/>
                  </a:ext>
                </a:extLst>
              </a:tr>
              <a:tr h="286350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１．低他社率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軽度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軽い手作業、釦押し作業、重機オペ、机上事務など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4675744"/>
                  </a:ext>
                </a:extLst>
              </a:tr>
              <a:tr h="286350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２．中程度代謝率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継続的な手及び腕の作業、中くらいの重さの材料を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4240280"/>
                  </a:ext>
                </a:extLst>
              </a:tr>
              <a:tr h="286350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３．高代謝率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強度の腕及び胴体の作業、重量物の運搬、ハンマー作業など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16828"/>
                  </a:ext>
                </a:extLst>
              </a:tr>
              <a:tr h="286350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４．極高代謝率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超重度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最大速度の速さでのとても激しい活動、激しくシャベルを使うなど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9177080"/>
                  </a:ext>
                </a:extLst>
              </a:tr>
            </a:tbl>
          </a:graphicData>
        </a:graphic>
      </p:graphicFrame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F1608828-B8A6-E18A-346B-BA04EE0EAA88}"/>
              </a:ext>
            </a:extLst>
          </p:cNvPr>
          <p:cNvSpPr txBox="1"/>
          <p:nvPr/>
        </p:nvSpPr>
        <p:spPr>
          <a:xfrm>
            <a:off x="69133" y="7663580"/>
            <a:ext cx="1877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■代謝率区分と作業強度</a:t>
            </a:r>
          </a:p>
        </p:txBody>
      </p:sp>
    </p:spTree>
    <p:extLst>
      <p:ext uri="{BB962C8B-B14F-4D97-AF65-F5344CB8AC3E}">
        <p14:creationId xmlns:p14="http://schemas.microsoft.com/office/powerpoint/2010/main" val="1660919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A8262944-B541-506E-52C7-8844B290CF92}"/>
              </a:ext>
            </a:extLst>
          </p:cNvPr>
          <p:cNvSpPr/>
          <p:nvPr/>
        </p:nvSpPr>
        <p:spPr>
          <a:xfrm>
            <a:off x="203200" y="142876"/>
            <a:ext cx="6451600" cy="590238"/>
          </a:xfrm>
          <a:prstGeom prst="rect">
            <a:avLst/>
          </a:prstGeom>
          <a:solidFill>
            <a:schemeClr val="tx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F673C8E-B3CA-0674-7E63-3944713A9917}"/>
              </a:ext>
            </a:extLst>
          </p:cNvPr>
          <p:cNvSpPr txBox="1"/>
          <p:nvPr/>
        </p:nvSpPr>
        <p:spPr>
          <a:xfrm>
            <a:off x="367417" y="266910"/>
            <a:ext cx="6121923" cy="3206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熱中症は大変危険です！</a:t>
            </a:r>
            <a:r>
              <a:rPr kumimoji="1" lang="en-US" altLang="ja-JP" sz="5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WBGT</a:t>
            </a:r>
            <a:r>
              <a:rPr kumimoji="1" lang="ja-JP" altLang="en-US" sz="5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値を確認して予防に努めましょう！</a:t>
            </a:r>
          </a:p>
        </p:txBody>
      </p:sp>
      <p:graphicFrame>
        <p:nvGraphicFramePr>
          <p:cNvPr id="41" name="表 40">
            <a:extLst>
              <a:ext uri="{FF2B5EF4-FFF2-40B4-BE49-F238E27FC236}">
                <a16:creationId xmlns:a16="http://schemas.microsoft.com/office/drawing/2014/main" id="{9D064DD2-13EA-F2EF-3D24-B0996BDEE7BE}"/>
              </a:ext>
            </a:extLst>
          </p:cNvPr>
          <p:cNvGraphicFramePr>
            <a:graphicFrameLocks noGrp="1"/>
          </p:cNvGraphicFramePr>
          <p:nvPr/>
        </p:nvGraphicFramePr>
        <p:xfrm>
          <a:off x="233644" y="722531"/>
          <a:ext cx="6408455" cy="5846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9387">
                  <a:extLst>
                    <a:ext uri="{9D8B030D-6E8A-4147-A177-3AD203B41FA5}">
                      <a16:colId xmlns:a16="http://schemas.microsoft.com/office/drawing/2014/main" val="1145172977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3943638616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3089306273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3832160339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1911690153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3616223720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1204389399"/>
                    </a:ext>
                  </a:extLst>
                </a:gridCol>
              </a:tblGrid>
              <a:tr h="32940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危険度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ＷＢＧＴ実測値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気温からの目安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代謝率区分と休憩頻度目安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9897317"/>
                  </a:ext>
                </a:extLst>
              </a:tr>
              <a:tr h="143527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 </a:t>
                      </a: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低代謝率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 </a:t>
                      </a: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中程度代謝率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 </a:t>
                      </a: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高代謝率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 </a:t>
                      </a: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極高代謝率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624346"/>
                  </a:ext>
                </a:extLst>
              </a:tr>
              <a:tr h="8163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ほぼ安全</a:t>
                      </a:r>
                    </a:p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℃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まで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1030281"/>
                  </a:ext>
                </a:extLst>
              </a:tr>
              <a:tr h="8163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注意</a:t>
                      </a:r>
                    </a:p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℃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7375893"/>
                  </a:ext>
                </a:extLst>
              </a:tr>
              <a:tr h="8163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警戒</a:t>
                      </a:r>
                    </a:p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℃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530684"/>
                  </a:ext>
                </a:extLst>
              </a:tr>
              <a:tr h="8163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厳重警戒</a:t>
                      </a:r>
                    </a:p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℃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8241460"/>
                  </a:ext>
                </a:extLst>
              </a:tr>
              <a:tr h="8163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危険</a:t>
                      </a:r>
                    </a:p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35℃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635961"/>
                  </a:ext>
                </a:extLst>
              </a:tr>
            </a:tbl>
          </a:graphicData>
        </a:graphic>
      </p:graphicFrame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ED5960E1-4074-F5ED-2F91-339282581116}"/>
              </a:ext>
            </a:extLst>
          </p:cNvPr>
          <p:cNvGrpSpPr/>
          <p:nvPr/>
        </p:nvGrpSpPr>
        <p:grpSpPr>
          <a:xfrm>
            <a:off x="638642" y="2743070"/>
            <a:ext cx="495055" cy="495055"/>
            <a:chOff x="2934260" y="3834045"/>
            <a:chExt cx="495055" cy="495055"/>
          </a:xfrm>
        </p:grpSpPr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AD45FF94-7541-381D-7338-A13295A432FB}"/>
                </a:ext>
              </a:extLst>
            </p:cNvPr>
            <p:cNvSpPr/>
            <p:nvPr/>
          </p:nvSpPr>
          <p:spPr>
            <a:xfrm>
              <a:off x="2934260" y="3834045"/>
              <a:ext cx="495055" cy="495055"/>
            </a:xfrm>
            <a:prstGeom prst="ellipse">
              <a:avLst/>
            </a:prstGeom>
            <a:solidFill>
              <a:srgbClr val="76E3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二等辺三角形 43">
              <a:extLst>
                <a:ext uri="{FF2B5EF4-FFF2-40B4-BE49-F238E27FC236}">
                  <a16:creationId xmlns:a16="http://schemas.microsoft.com/office/drawing/2014/main" id="{18C3A2AA-9977-C7A5-82C6-DCEAC675FCA1}"/>
                </a:ext>
              </a:extLst>
            </p:cNvPr>
            <p:cNvSpPr/>
            <p:nvPr/>
          </p:nvSpPr>
          <p:spPr bwMode="auto">
            <a:xfrm rot="10800000">
              <a:off x="3081872" y="4167507"/>
              <a:ext cx="199831" cy="76245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A6386ECD-C6B1-5532-2C93-0E0D6511A883}"/>
                </a:ext>
              </a:extLst>
            </p:cNvPr>
            <p:cNvSpPr/>
            <p:nvPr/>
          </p:nvSpPr>
          <p:spPr bwMode="auto">
            <a:xfrm>
              <a:off x="2983487" y="4006598"/>
              <a:ext cx="396601" cy="72888"/>
            </a:xfrm>
            <a:custGeom>
              <a:avLst/>
              <a:gdLst>
                <a:gd name="connsiteX0" fmla="*/ 323713 w 396601"/>
                <a:gd name="connsiteY0" fmla="*/ 0 h 72888"/>
                <a:gd name="connsiteX1" fmla="*/ 396601 w 396601"/>
                <a:gd name="connsiteY1" fmla="*/ 72888 h 72888"/>
                <a:gd name="connsiteX2" fmla="*/ 360156 w 396601"/>
                <a:gd name="connsiteY2" fmla="*/ 72888 h 72888"/>
                <a:gd name="connsiteX3" fmla="*/ 323712 w 396601"/>
                <a:gd name="connsiteY3" fmla="*/ 36444 h 72888"/>
                <a:gd name="connsiteX4" fmla="*/ 287268 w 396601"/>
                <a:gd name="connsiteY4" fmla="*/ 72888 h 72888"/>
                <a:gd name="connsiteX5" fmla="*/ 250825 w 396601"/>
                <a:gd name="connsiteY5" fmla="*/ 72888 h 72888"/>
                <a:gd name="connsiteX6" fmla="*/ 323713 w 396601"/>
                <a:gd name="connsiteY6" fmla="*/ 0 h 72888"/>
                <a:gd name="connsiteX7" fmla="*/ 72888 w 396601"/>
                <a:gd name="connsiteY7" fmla="*/ 0 h 72888"/>
                <a:gd name="connsiteX8" fmla="*/ 145776 w 396601"/>
                <a:gd name="connsiteY8" fmla="*/ 72888 h 72888"/>
                <a:gd name="connsiteX9" fmla="*/ 109331 w 396601"/>
                <a:gd name="connsiteY9" fmla="*/ 72888 h 72888"/>
                <a:gd name="connsiteX10" fmla="*/ 72887 w 396601"/>
                <a:gd name="connsiteY10" fmla="*/ 36444 h 72888"/>
                <a:gd name="connsiteX11" fmla="*/ 36443 w 396601"/>
                <a:gd name="connsiteY11" fmla="*/ 72888 h 72888"/>
                <a:gd name="connsiteX12" fmla="*/ 0 w 396601"/>
                <a:gd name="connsiteY12" fmla="*/ 72888 h 72888"/>
                <a:gd name="connsiteX13" fmla="*/ 72888 w 396601"/>
                <a:gd name="connsiteY13" fmla="*/ 0 h 7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6601" h="72888">
                  <a:moveTo>
                    <a:pt x="323713" y="0"/>
                  </a:moveTo>
                  <a:cubicBezTo>
                    <a:pt x="363968" y="0"/>
                    <a:pt x="396601" y="32633"/>
                    <a:pt x="396601" y="72888"/>
                  </a:cubicBezTo>
                  <a:lnTo>
                    <a:pt x="360156" y="72888"/>
                  </a:lnTo>
                  <a:cubicBezTo>
                    <a:pt x="360156" y="52761"/>
                    <a:pt x="343839" y="36444"/>
                    <a:pt x="323712" y="36444"/>
                  </a:cubicBezTo>
                  <a:cubicBezTo>
                    <a:pt x="303585" y="36444"/>
                    <a:pt x="287268" y="52761"/>
                    <a:pt x="287268" y="72888"/>
                  </a:cubicBezTo>
                  <a:lnTo>
                    <a:pt x="250825" y="72888"/>
                  </a:lnTo>
                  <a:cubicBezTo>
                    <a:pt x="250825" y="32633"/>
                    <a:pt x="283458" y="0"/>
                    <a:pt x="323713" y="0"/>
                  </a:cubicBezTo>
                  <a:close/>
                  <a:moveTo>
                    <a:pt x="72888" y="0"/>
                  </a:moveTo>
                  <a:cubicBezTo>
                    <a:pt x="113143" y="0"/>
                    <a:pt x="145776" y="32633"/>
                    <a:pt x="145776" y="72888"/>
                  </a:cubicBezTo>
                  <a:lnTo>
                    <a:pt x="109331" y="72888"/>
                  </a:lnTo>
                  <a:cubicBezTo>
                    <a:pt x="109331" y="52761"/>
                    <a:pt x="93014" y="36444"/>
                    <a:pt x="72887" y="36444"/>
                  </a:cubicBezTo>
                  <a:cubicBezTo>
                    <a:pt x="52760" y="36444"/>
                    <a:pt x="36443" y="52761"/>
                    <a:pt x="36443" y="72888"/>
                  </a:cubicBezTo>
                  <a:lnTo>
                    <a:pt x="0" y="72888"/>
                  </a:lnTo>
                  <a:cubicBezTo>
                    <a:pt x="0" y="32633"/>
                    <a:pt x="32633" y="0"/>
                    <a:pt x="72888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ECD34C9A-A567-EDBC-C7CC-D2C1DA756DF9}"/>
              </a:ext>
            </a:extLst>
          </p:cNvPr>
          <p:cNvGrpSpPr/>
          <p:nvPr/>
        </p:nvGrpSpPr>
        <p:grpSpPr>
          <a:xfrm>
            <a:off x="638642" y="3564831"/>
            <a:ext cx="495055" cy="495055"/>
            <a:chOff x="3515285" y="3834045"/>
            <a:chExt cx="495055" cy="495055"/>
          </a:xfrm>
        </p:grpSpPr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D09E9619-0BF9-0454-99F9-53CE45CD1337}"/>
                </a:ext>
              </a:extLst>
            </p:cNvPr>
            <p:cNvSpPr/>
            <p:nvPr/>
          </p:nvSpPr>
          <p:spPr>
            <a:xfrm>
              <a:off x="3515285" y="3834045"/>
              <a:ext cx="495055" cy="495055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二等辺三角形 47">
              <a:extLst>
                <a:ext uri="{FF2B5EF4-FFF2-40B4-BE49-F238E27FC236}">
                  <a16:creationId xmlns:a16="http://schemas.microsoft.com/office/drawing/2014/main" id="{744E9B24-AB1C-4F9E-9A75-37CB4404FC8B}"/>
                </a:ext>
              </a:extLst>
            </p:cNvPr>
            <p:cNvSpPr/>
            <p:nvPr/>
          </p:nvSpPr>
          <p:spPr bwMode="auto">
            <a:xfrm rot="10800000">
              <a:off x="3692094" y="4204755"/>
              <a:ext cx="141438" cy="45720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09C37832-FDA5-1F21-D886-066982C2D5BD}"/>
                </a:ext>
              </a:extLst>
            </p:cNvPr>
            <p:cNvSpPr/>
            <p:nvPr/>
          </p:nvSpPr>
          <p:spPr bwMode="auto">
            <a:xfrm>
              <a:off x="3603736" y="4006598"/>
              <a:ext cx="318153" cy="90010"/>
            </a:xfrm>
            <a:custGeom>
              <a:avLst/>
              <a:gdLst>
                <a:gd name="connsiteX0" fmla="*/ 281314 w 318153"/>
                <a:gd name="connsiteY0" fmla="*/ 0 h 90010"/>
                <a:gd name="connsiteX1" fmla="*/ 318153 w 318153"/>
                <a:gd name="connsiteY1" fmla="*/ 45005 h 90010"/>
                <a:gd name="connsiteX2" fmla="*/ 281314 w 318153"/>
                <a:gd name="connsiteY2" fmla="*/ 90010 h 90010"/>
                <a:gd name="connsiteX3" fmla="*/ 244475 w 318153"/>
                <a:gd name="connsiteY3" fmla="*/ 45005 h 90010"/>
                <a:gd name="connsiteX4" fmla="*/ 281314 w 318153"/>
                <a:gd name="connsiteY4" fmla="*/ 0 h 90010"/>
                <a:gd name="connsiteX5" fmla="*/ 36839 w 318153"/>
                <a:gd name="connsiteY5" fmla="*/ 0 h 90010"/>
                <a:gd name="connsiteX6" fmla="*/ 73678 w 318153"/>
                <a:gd name="connsiteY6" fmla="*/ 45005 h 90010"/>
                <a:gd name="connsiteX7" fmla="*/ 36839 w 318153"/>
                <a:gd name="connsiteY7" fmla="*/ 90010 h 90010"/>
                <a:gd name="connsiteX8" fmla="*/ 0 w 318153"/>
                <a:gd name="connsiteY8" fmla="*/ 45005 h 90010"/>
                <a:gd name="connsiteX9" fmla="*/ 36839 w 318153"/>
                <a:gd name="connsiteY9" fmla="*/ 0 h 9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8153" h="90010">
                  <a:moveTo>
                    <a:pt x="281314" y="0"/>
                  </a:moveTo>
                  <a:cubicBezTo>
                    <a:pt x="301660" y="0"/>
                    <a:pt x="318153" y="20149"/>
                    <a:pt x="318153" y="45005"/>
                  </a:cubicBezTo>
                  <a:cubicBezTo>
                    <a:pt x="318153" y="69861"/>
                    <a:pt x="301660" y="90010"/>
                    <a:pt x="281314" y="90010"/>
                  </a:cubicBezTo>
                  <a:cubicBezTo>
                    <a:pt x="260968" y="90010"/>
                    <a:pt x="244475" y="69861"/>
                    <a:pt x="244475" y="45005"/>
                  </a:cubicBezTo>
                  <a:cubicBezTo>
                    <a:pt x="244475" y="20149"/>
                    <a:pt x="260968" y="0"/>
                    <a:pt x="281314" y="0"/>
                  </a:cubicBezTo>
                  <a:close/>
                  <a:moveTo>
                    <a:pt x="36839" y="0"/>
                  </a:moveTo>
                  <a:cubicBezTo>
                    <a:pt x="57185" y="0"/>
                    <a:pt x="73678" y="20149"/>
                    <a:pt x="73678" y="45005"/>
                  </a:cubicBezTo>
                  <a:cubicBezTo>
                    <a:pt x="73678" y="69861"/>
                    <a:pt x="57185" y="90010"/>
                    <a:pt x="36839" y="90010"/>
                  </a:cubicBezTo>
                  <a:cubicBezTo>
                    <a:pt x="16493" y="90010"/>
                    <a:pt x="0" y="69861"/>
                    <a:pt x="0" y="45005"/>
                  </a:cubicBezTo>
                  <a:cubicBezTo>
                    <a:pt x="0" y="20149"/>
                    <a:pt x="16493" y="0"/>
                    <a:pt x="3683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5D531F13-5155-2B46-D8E9-B740F985DC85}"/>
              </a:ext>
            </a:extLst>
          </p:cNvPr>
          <p:cNvGrpSpPr/>
          <p:nvPr/>
        </p:nvGrpSpPr>
        <p:grpSpPr>
          <a:xfrm>
            <a:off x="638642" y="5208353"/>
            <a:ext cx="495055" cy="495055"/>
            <a:chOff x="4667810" y="3834045"/>
            <a:chExt cx="495055" cy="495055"/>
          </a:xfrm>
        </p:grpSpPr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A8E2093B-99BA-149C-9CB1-6DFEC117516D}"/>
                </a:ext>
              </a:extLst>
            </p:cNvPr>
            <p:cNvSpPr/>
            <p:nvPr/>
          </p:nvSpPr>
          <p:spPr>
            <a:xfrm>
              <a:off x="4667810" y="3834045"/>
              <a:ext cx="495055" cy="495055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0DDEC9D0-0FED-0766-2B23-394A879C89EF}"/>
                </a:ext>
              </a:extLst>
            </p:cNvPr>
            <p:cNvSpPr/>
            <p:nvPr/>
          </p:nvSpPr>
          <p:spPr bwMode="auto">
            <a:xfrm>
              <a:off x="4756261" y="4014675"/>
              <a:ext cx="318153" cy="90010"/>
            </a:xfrm>
            <a:custGeom>
              <a:avLst/>
              <a:gdLst>
                <a:gd name="connsiteX0" fmla="*/ 281314 w 318153"/>
                <a:gd name="connsiteY0" fmla="*/ 0 h 90010"/>
                <a:gd name="connsiteX1" fmla="*/ 318153 w 318153"/>
                <a:gd name="connsiteY1" fmla="*/ 45005 h 90010"/>
                <a:gd name="connsiteX2" fmla="*/ 281314 w 318153"/>
                <a:gd name="connsiteY2" fmla="*/ 90010 h 90010"/>
                <a:gd name="connsiteX3" fmla="*/ 244475 w 318153"/>
                <a:gd name="connsiteY3" fmla="*/ 45005 h 90010"/>
                <a:gd name="connsiteX4" fmla="*/ 281314 w 318153"/>
                <a:gd name="connsiteY4" fmla="*/ 0 h 90010"/>
                <a:gd name="connsiteX5" fmla="*/ 36839 w 318153"/>
                <a:gd name="connsiteY5" fmla="*/ 0 h 90010"/>
                <a:gd name="connsiteX6" fmla="*/ 73678 w 318153"/>
                <a:gd name="connsiteY6" fmla="*/ 45005 h 90010"/>
                <a:gd name="connsiteX7" fmla="*/ 36839 w 318153"/>
                <a:gd name="connsiteY7" fmla="*/ 90010 h 90010"/>
                <a:gd name="connsiteX8" fmla="*/ 0 w 318153"/>
                <a:gd name="connsiteY8" fmla="*/ 45005 h 90010"/>
                <a:gd name="connsiteX9" fmla="*/ 36839 w 318153"/>
                <a:gd name="connsiteY9" fmla="*/ 0 h 9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8153" h="90010">
                  <a:moveTo>
                    <a:pt x="281314" y="0"/>
                  </a:moveTo>
                  <a:cubicBezTo>
                    <a:pt x="301660" y="0"/>
                    <a:pt x="318153" y="20149"/>
                    <a:pt x="318153" y="45005"/>
                  </a:cubicBezTo>
                  <a:cubicBezTo>
                    <a:pt x="318153" y="69861"/>
                    <a:pt x="301660" y="90010"/>
                    <a:pt x="281314" y="90010"/>
                  </a:cubicBezTo>
                  <a:cubicBezTo>
                    <a:pt x="260968" y="90010"/>
                    <a:pt x="244475" y="69861"/>
                    <a:pt x="244475" y="45005"/>
                  </a:cubicBezTo>
                  <a:cubicBezTo>
                    <a:pt x="244475" y="20149"/>
                    <a:pt x="260968" y="0"/>
                    <a:pt x="281314" y="0"/>
                  </a:cubicBezTo>
                  <a:close/>
                  <a:moveTo>
                    <a:pt x="36839" y="0"/>
                  </a:moveTo>
                  <a:cubicBezTo>
                    <a:pt x="57185" y="0"/>
                    <a:pt x="73678" y="20149"/>
                    <a:pt x="73678" y="45005"/>
                  </a:cubicBezTo>
                  <a:cubicBezTo>
                    <a:pt x="73678" y="69861"/>
                    <a:pt x="57185" y="90010"/>
                    <a:pt x="36839" y="90010"/>
                  </a:cubicBezTo>
                  <a:cubicBezTo>
                    <a:pt x="16493" y="90010"/>
                    <a:pt x="0" y="69861"/>
                    <a:pt x="0" y="45005"/>
                  </a:cubicBezTo>
                  <a:cubicBezTo>
                    <a:pt x="0" y="20149"/>
                    <a:pt x="16493" y="0"/>
                    <a:pt x="3683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二等辺三角形 52">
              <a:extLst>
                <a:ext uri="{FF2B5EF4-FFF2-40B4-BE49-F238E27FC236}">
                  <a16:creationId xmlns:a16="http://schemas.microsoft.com/office/drawing/2014/main" id="{FBE346B7-34DD-E3B9-193B-7E9B6731CCF4}"/>
                </a:ext>
              </a:extLst>
            </p:cNvPr>
            <p:cNvSpPr/>
            <p:nvPr/>
          </p:nvSpPr>
          <p:spPr bwMode="auto">
            <a:xfrm>
              <a:off x="4843423" y="4159251"/>
              <a:ext cx="143828" cy="55904"/>
            </a:xfrm>
            <a:prstGeom prst="triangle">
              <a:avLst/>
            </a:prstGeom>
            <a:solidFill>
              <a:srgbClr val="FF99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楕円 22">
              <a:extLst>
                <a:ext uri="{FF2B5EF4-FFF2-40B4-BE49-F238E27FC236}">
                  <a16:creationId xmlns:a16="http://schemas.microsoft.com/office/drawing/2014/main" id="{6DFE239D-A79F-3CC9-56CF-A3CC8AD51229}"/>
                </a:ext>
              </a:extLst>
            </p:cNvPr>
            <p:cNvSpPr/>
            <p:nvPr/>
          </p:nvSpPr>
          <p:spPr>
            <a:xfrm>
              <a:off x="4812220" y="3883684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" name="楕円 22">
              <a:extLst>
                <a:ext uri="{FF2B5EF4-FFF2-40B4-BE49-F238E27FC236}">
                  <a16:creationId xmlns:a16="http://schemas.microsoft.com/office/drawing/2014/main" id="{51BFBE8A-0074-FEC7-027C-2374AF4CFB37}"/>
                </a:ext>
              </a:extLst>
            </p:cNvPr>
            <p:cNvSpPr/>
            <p:nvPr/>
          </p:nvSpPr>
          <p:spPr>
            <a:xfrm>
              <a:off x="4905089" y="3974172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" name="楕円 22">
              <a:extLst>
                <a:ext uri="{FF2B5EF4-FFF2-40B4-BE49-F238E27FC236}">
                  <a16:creationId xmlns:a16="http://schemas.microsoft.com/office/drawing/2014/main" id="{064329AD-3503-66EF-B5A2-2D3678E72E76}"/>
                </a:ext>
              </a:extLst>
            </p:cNvPr>
            <p:cNvSpPr/>
            <p:nvPr/>
          </p:nvSpPr>
          <p:spPr>
            <a:xfrm>
              <a:off x="4993195" y="3900353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A9B49A80-D9F6-3F92-6CBF-20C003069DDA}"/>
              </a:ext>
            </a:extLst>
          </p:cNvPr>
          <p:cNvGrpSpPr/>
          <p:nvPr/>
        </p:nvGrpSpPr>
        <p:grpSpPr>
          <a:xfrm>
            <a:off x="638642" y="4386592"/>
            <a:ext cx="495055" cy="495055"/>
            <a:chOff x="4082022" y="3834045"/>
            <a:chExt cx="495055" cy="495055"/>
          </a:xfrm>
        </p:grpSpPr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4D8815CD-43FC-3F91-6E52-59AE91E244C4}"/>
                </a:ext>
              </a:extLst>
            </p:cNvPr>
            <p:cNvSpPr/>
            <p:nvPr/>
          </p:nvSpPr>
          <p:spPr>
            <a:xfrm>
              <a:off x="4082022" y="3834045"/>
              <a:ext cx="495055" cy="495055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CB254C3D-A6EE-59F3-E0C1-F1A70700222C}"/>
                </a:ext>
              </a:extLst>
            </p:cNvPr>
            <p:cNvSpPr/>
            <p:nvPr/>
          </p:nvSpPr>
          <p:spPr bwMode="auto">
            <a:xfrm flipH="1">
              <a:off x="4158801" y="4022265"/>
              <a:ext cx="341496" cy="89559"/>
            </a:xfrm>
            <a:custGeom>
              <a:avLst/>
              <a:gdLst>
                <a:gd name="connsiteX0" fmla="*/ 90536 w 341496"/>
                <a:gd name="connsiteY0" fmla="*/ 0 h 89559"/>
                <a:gd name="connsiteX1" fmla="*/ 1088 w 341496"/>
                <a:gd name="connsiteY1" fmla="*/ 26169 h 89559"/>
                <a:gd name="connsiteX2" fmla="*/ 32137 w 341496"/>
                <a:gd name="connsiteY2" fmla="*/ 85359 h 89559"/>
                <a:gd name="connsiteX3" fmla="*/ 96287 w 341496"/>
                <a:gd name="connsiteY3" fmla="*/ 66591 h 89559"/>
                <a:gd name="connsiteX4" fmla="*/ 90536 w 341496"/>
                <a:gd name="connsiteY4" fmla="*/ 0 h 89559"/>
                <a:gd name="connsiteX5" fmla="*/ 250960 w 341496"/>
                <a:gd name="connsiteY5" fmla="*/ 0 h 89559"/>
                <a:gd name="connsiteX6" fmla="*/ 245209 w 341496"/>
                <a:gd name="connsiteY6" fmla="*/ 66591 h 89559"/>
                <a:gd name="connsiteX7" fmla="*/ 309359 w 341496"/>
                <a:gd name="connsiteY7" fmla="*/ 85359 h 89559"/>
                <a:gd name="connsiteX8" fmla="*/ 340408 w 341496"/>
                <a:gd name="connsiteY8" fmla="*/ 26169 h 8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1496" h="89559">
                  <a:moveTo>
                    <a:pt x="90536" y="0"/>
                  </a:moveTo>
                  <a:lnTo>
                    <a:pt x="1088" y="26169"/>
                  </a:lnTo>
                  <a:cubicBezTo>
                    <a:pt x="-3978" y="50775"/>
                    <a:pt x="9013" y="75540"/>
                    <a:pt x="32137" y="85359"/>
                  </a:cubicBezTo>
                  <a:cubicBezTo>
                    <a:pt x="55261" y="95178"/>
                    <a:pt x="82101" y="87325"/>
                    <a:pt x="96287" y="66591"/>
                  </a:cubicBezTo>
                  <a:cubicBezTo>
                    <a:pt x="110472" y="45857"/>
                    <a:pt x="108066" y="17995"/>
                    <a:pt x="90536" y="0"/>
                  </a:cubicBezTo>
                  <a:close/>
                  <a:moveTo>
                    <a:pt x="250960" y="0"/>
                  </a:moveTo>
                  <a:cubicBezTo>
                    <a:pt x="233430" y="17995"/>
                    <a:pt x="231024" y="45857"/>
                    <a:pt x="245209" y="66591"/>
                  </a:cubicBezTo>
                  <a:cubicBezTo>
                    <a:pt x="259395" y="87325"/>
                    <a:pt x="286235" y="95178"/>
                    <a:pt x="309359" y="85359"/>
                  </a:cubicBezTo>
                  <a:cubicBezTo>
                    <a:pt x="332483" y="75540"/>
                    <a:pt x="345474" y="50775"/>
                    <a:pt x="340408" y="2616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BD750019-ABEE-587C-1CFF-6FD6DDA7B5C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16848" y="4215155"/>
              <a:ext cx="225403" cy="0"/>
            </a:xfrm>
            <a:prstGeom prst="lin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61" name="楕円 22">
              <a:extLst>
                <a:ext uri="{FF2B5EF4-FFF2-40B4-BE49-F238E27FC236}">
                  <a16:creationId xmlns:a16="http://schemas.microsoft.com/office/drawing/2014/main" id="{DE079B3D-F8E2-7E90-8976-30E279C5C94C}"/>
                </a:ext>
              </a:extLst>
            </p:cNvPr>
            <p:cNvSpPr/>
            <p:nvPr/>
          </p:nvSpPr>
          <p:spPr>
            <a:xfrm>
              <a:off x="4262152" y="3864634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" name="楕円 22">
              <a:extLst>
                <a:ext uri="{FF2B5EF4-FFF2-40B4-BE49-F238E27FC236}">
                  <a16:creationId xmlns:a16="http://schemas.microsoft.com/office/drawing/2014/main" id="{50028451-B478-33CC-EC86-5C33BA96E3A9}"/>
                </a:ext>
              </a:extLst>
            </p:cNvPr>
            <p:cNvSpPr/>
            <p:nvPr/>
          </p:nvSpPr>
          <p:spPr>
            <a:xfrm>
              <a:off x="4362163" y="3919403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25B89562-1D15-3C5D-A89D-5BF6EEA415DF}"/>
              </a:ext>
            </a:extLst>
          </p:cNvPr>
          <p:cNvGrpSpPr/>
          <p:nvPr/>
        </p:nvGrpSpPr>
        <p:grpSpPr>
          <a:xfrm>
            <a:off x="638642" y="6030116"/>
            <a:ext cx="495055" cy="495055"/>
            <a:chOff x="5234547" y="3834045"/>
            <a:chExt cx="495055" cy="495055"/>
          </a:xfrm>
        </p:grpSpPr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4A4AFBD6-7B77-8AE8-7CBA-38DDE027940C}"/>
                </a:ext>
              </a:extLst>
            </p:cNvPr>
            <p:cNvSpPr/>
            <p:nvPr/>
          </p:nvSpPr>
          <p:spPr>
            <a:xfrm>
              <a:off x="5234547" y="3834045"/>
              <a:ext cx="495055" cy="495055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68C8834A-0DA8-E2CA-4911-5A0E45861428}"/>
                </a:ext>
              </a:extLst>
            </p:cNvPr>
            <p:cNvSpPr/>
            <p:nvPr/>
          </p:nvSpPr>
          <p:spPr bwMode="auto">
            <a:xfrm>
              <a:off x="5301269" y="3997327"/>
              <a:ext cx="361611" cy="123486"/>
            </a:xfrm>
            <a:custGeom>
              <a:avLst/>
              <a:gdLst>
                <a:gd name="connsiteX0" fmla="*/ 268064 w 361611"/>
                <a:gd name="connsiteY0" fmla="*/ 0 h 123486"/>
                <a:gd name="connsiteX1" fmla="*/ 299868 w 361611"/>
                <a:gd name="connsiteY1" fmla="*/ 31804 h 123486"/>
                <a:gd name="connsiteX2" fmla="*/ 331672 w 361611"/>
                <a:gd name="connsiteY2" fmla="*/ 0 h 123486"/>
                <a:gd name="connsiteX3" fmla="*/ 361611 w 361611"/>
                <a:gd name="connsiteY3" fmla="*/ 29939 h 123486"/>
                <a:gd name="connsiteX4" fmla="*/ 329807 w 361611"/>
                <a:gd name="connsiteY4" fmla="*/ 61743 h 123486"/>
                <a:gd name="connsiteX5" fmla="*/ 361611 w 361611"/>
                <a:gd name="connsiteY5" fmla="*/ 93547 h 123486"/>
                <a:gd name="connsiteX6" fmla="*/ 331672 w 361611"/>
                <a:gd name="connsiteY6" fmla="*/ 123486 h 123486"/>
                <a:gd name="connsiteX7" fmla="*/ 299868 w 361611"/>
                <a:gd name="connsiteY7" fmla="*/ 91682 h 123486"/>
                <a:gd name="connsiteX8" fmla="*/ 268064 w 361611"/>
                <a:gd name="connsiteY8" fmla="*/ 123486 h 123486"/>
                <a:gd name="connsiteX9" fmla="*/ 238125 w 361611"/>
                <a:gd name="connsiteY9" fmla="*/ 93547 h 123486"/>
                <a:gd name="connsiteX10" fmla="*/ 269929 w 361611"/>
                <a:gd name="connsiteY10" fmla="*/ 61743 h 123486"/>
                <a:gd name="connsiteX11" fmla="*/ 238125 w 361611"/>
                <a:gd name="connsiteY11" fmla="*/ 29939 h 123486"/>
                <a:gd name="connsiteX12" fmla="*/ 29939 w 361611"/>
                <a:gd name="connsiteY12" fmla="*/ 0 h 123486"/>
                <a:gd name="connsiteX13" fmla="*/ 61743 w 361611"/>
                <a:gd name="connsiteY13" fmla="*/ 31804 h 123486"/>
                <a:gd name="connsiteX14" fmla="*/ 93547 w 361611"/>
                <a:gd name="connsiteY14" fmla="*/ 0 h 123486"/>
                <a:gd name="connsiteX15" fmla="*/ 123486 w 361611"/>
                <a:gd name="connsiteY15" fmla="*/ 29939 h 123486"/>
                <a:gd name="connsiteX16" fmla="*/ 91682 w 361611"/>
                <a:gd name="connsiteY16" fmla="*/ 61743 h 123486"/>
                <a:gd name="connsiteX17" fmla="*/ 123486 w 361611"/>
                <a:gd name="connsiteY17" fmla="*/ 93547 h 123486"/>
                <a:gd name="connsiteX18" fmla="*/ 93547 w 361611"/>
                <a:gd name="connsiteY18" fmla="*/ 123486 h 123486"/>
                <a:gd name="connsiteX19" fmla="*/ 61743 w 361611"/>
                <a:gd name="connsiteY19" fmla="*/ 91682 h 123486"/>
                <a:gd name="connsiteX20" fmla="*/ 29939 w 361611"/>
                <a:gd name="connsiteY20" fmla="*/ 123486 h 123486"/>
                <a:gd name="connsiteX21" fmla="*/ 0 w 361611"/>
                <a:gd name="connsiteY21" fmla="*/ 93547 h 123486"/>
                <a:gd name="connsiteX22" fmla="*/ 31804 w 361611"/>
                <a:gd name="connsiteY22" fmla="*/ 61743 h 123486"/>
                <a:gd name="connsiteX23" fmla="*/ 0 w 361611"/>
                <a:gd name="connsiteY23" fmla="*/ 29939 h 123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61611" h="123486">
                  <a:moveTo>
                    <a:pt x="268064" y="0"/>
                  </a:moveTo>
                  <a:lnTo>
                    <a:pt x="299868" y="31804"/>
                  </a:lnTo>
                  <a:lnTo>
                    <a:pt x="331672" y="0"/>
                  </a:lnTo>
                  <a:lnTo>
                    <a:pt x="361611" y="29939"/>
                  </a:lnTo>
                  <a:lnTo>
                    <a:pt x="329807" y="61743"/>
                  </a:lnTo>
                  <a:lnTo>
                    <a:pt x="361611" y="93547"/>
                  </a:lnTo>
                  <a:lnTo>
                    <a:pt x="331672" y="123486"/>
                  </a:lnTo>
                  <a:lnTo>
                    <a:pt x="299868" y="91682"/>
                  </a:lnTo>
                  <a:lnTo>
                    <a:pt x="268064" y="123486"/>
                  </a:lnTo>
                  <a:lnTo>
                    <a:pt x="238125" y="93547"/>
                  </a:lnTo>
                  <a:lnTo>
                    <a:pt x="269929" y="61743"/>
                  </a:lnTo>
                  <a:lnTo>
                    <a:pt x="238125" y="29939"/>
                  </a:lnTo>
                  <a:close/>
                  <a:moveTo>
                    <a:pt x="29939" y="0"/>
                  </a:moveTo>
                  <a:lnTo>
                    <a:pt x="61743" y="31804"/>
                  </a:lnTo>
                  <a:lnTo>
                    <a:pt x="93547" y="0"/>
                  </a:lnTo>
                  <a:lnTo>
                    <a:pt x="123486" y="29939"/>
                  </a:lnTo>
                  <a:lnTo>
                    <a:pt x="91682" y="61743"/>
                  </a:lnTo>
                  <a:lnTo>
                    <a:pt x="123486" y="93547"/>
                  </a:lnTo>
                  <a:lnTo>
                    <a:pt x="93547" y="123486"/>
                  </a:lnTo>
                  <a:lnTo>
                    <a:pt x="61743" y="91682"/>
                  </a:lnTo>
                  <a:lnTo>
                    <a:pt x="29939" y="123486"/>
                  </a:lnTo>
                  <a:lnTo>
                    <a:pt x="0" y="93547"/>
                  </a:lnTo>
                  <a:lnTo>
                    <a:pt x="31804" y="61743"/>
                  </a:lnTo>
                  <a:lnTo>
                    <a:pt x="0" y="299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二等辺三角形 65">
              <a:extLst>
                <a:ext uri="{FF2B5EF4-FFF2-40B4-BE49-F238E27FC236}">
                  <a16:creationId xmlns:a16="http://schemas.microsoft.com/office/drawing/2014/main" id="{608B83C2-1050-21FE-367F-31703B98CF90}"/>
                </a:ext>
              </a:extLst>
            </p:cNvPr>
            <p:cNvSpPr/>
            <p:nvPr/>
          </p:nvSpPr>
          <p:spPr bwMode="auto">
            <a:xfrm>
              <a:off x="5384760" y="4137026"/>
              <a:ext cx="194628" cy="100354"/>
            </a:xfrm>
            <a:prstGeom prst="triangle">
              <a:avLst/>
            </a:prstGeom>
            <a:solidFill>
              <a:srgbClr val="FF99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楕円 22">
              <a:extLst>
                <a:ext uri="{FF2B5EF4-FFF2-40B4-BE49-F238E27FC236}">
                  <a16:creationId xmlns:a16="http://schemas.microsoft.com/office/drawing/2014/main" id="{B336DF1E-58FC-260D-21A5-6946D837CEFD}"/>
                </a:ext>
              </a:extLst>
            </p:cNvPr>
            <p:cNvSpPr/>
            <p:nvPr/>
          </p:nvSpPr>
          <p:spPr>
            <a:xfrm>
              <a:off x="5507894" y="3869578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" name="楕円 22">
              <a:extLst>
                <a:ext uri="{FF2B5EF4-FFF2-40B4-BE49-F238E27FC236}">
                  <a16:creationId xmlns:a16="http://schemas.microsoft.com/office/drawing/2014/main" id="{C20B4E8A-3E51-4A06-A267-86BD7D83DB8E}"/>
                </a:ext>
              </a:extLst>
            </p:cNvPr>
            <p:cNvSpPr/>
            <p:nvPr/>
          </p:nvSpPr>
          <p:spPr>
            <a:xfrm>
              <a:off x="5462301" y="3971791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" name="楕円 22">
              <a:extLst>
                <a:ext uri="{FF2B5EF4-FFF2-40B4-BE49-F238E27FC236}">
                  <a16:creationId xmlns:a16="http://schemas.microsoft.com/office/drawing/2014/main" id="{027391BF-036D-0D37-B903-656E1DF93F0F}"/>
                </a:ext>
              </a:extLst>
            </p:cNvPr>
            <p:cNvSpPr/>
            <p:nvPr/>
          </p:nvSpPr>
          <p:spPr>
            <a:xfrm>
              <a:off x="5372421" y="3895222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" name="楕円 22">
              <a:extLst>
                <a:ext uri="{FF2B5EF4-FFF2-40B4-BE49-F238E27FC236}">
                  <a16:creationId xmlns:a16="http://schemas.microsoft.com/office/drawing/2014/main" id="{357909FA-16BD-0F21-8F60-2C7D65BC09C7}"/>
                </a:ext>
              </a:extLst>
            </p:cNvPr>
            <p:cNvSpPr/>
            <p:nvPr/>
          </p:nvSpPr>
          <p:spPr>
            <a:xfrm>
              <a:off x="5309901" y="4169435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" name="楕円 22">
              <a:extLst>
                <a:ext uri="{FF2B5EF4-FFF2-40B4-BE49-F238E27FC236}">
                  <a16:creationId xmlns:a16="http://schemas.microsoft.com/office/drawing/2014/main" id="{E9744A0A-8EC0-7920-0D5F-2E6533EA65D0}"/>
                </a:ext>
              </a:extLst>
            </p:cNvPr>
            <p:cNvSpPr/>
            <p:nvPr/>
          </p:nvSpPr>
          <p:spPr>
            <a:xfrm>
              <a:off x="5621845" y="4152766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24C0DB-F19D-89FC-AD40-8E5E38DD157A}"/>
              </a:ext>
            </a:extLst>
          </p:cNvPr>
          <p:cNvSpPr txBox="1"/>
          <p:nvPr/>
        </p:nvSpPr>
        <p:spPr>
          <a:xfrm>
            <a:off x="158683" y="6668237"/>
            <a:ext cx="65747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16075" indent="-1616075"/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衣類による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WBGT</a:t>
            </a:r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補正値：作業服（０）、布製つなぎ服（０）、ﾎﾟﾘﾌｫﾚﾝ布製つなぎ服（１）、衣服を二重に着用（３）、</a:t>
            </a:r>
            <a:r>
              <a:rPr lang="ja-JP" altLang="en-US" sz="1000" i="0" u="none" strike="noStrike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単層の不透湿つなぎ服（１０）、フード（＋１）、ｸｰﾙﾍﾞｽﾄ</a:t>
            </a:r>
            <a:r>
              <a:rPr lang="en-US" altLang="ja-JP" sz="1000" i="0" u="none" strike="noStrike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1000" i="0" u="none" strike="noStrike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ｸｰﾙｼﾞｬｹｯﾄ（</a:t>
            </a:r>
            <a:r>
              <a:rPr lang="en-US" altLang="ja-JP" sz="1000" i="0" u="none" strike="noStrike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ja-JP" altLang="en-US" sz="1000" i="0" u="none" strike="noStrike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３）</a:t>
            </a:r>
            <a:endParaRPr kumimoji="1" lang="ja-JP" altLang="en-US" sz="1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C90167B-D7C9-203A-6F8F-288E87681775}"/>
              </a:ext>
            </a:extLst>
          </p:cNvPr>
          <p:cNvSpPr txBox="1"/>
          <p:nvPr/>
        </p:nvSpPr>
        <p:spPr>
          <a:xfrm>
            <a:off x="148103" y="7217674"/>
            <a:ext cx="65853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2509838" indent="-2509838"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marL="715963" indent="-715963">
              <a:tabLst>
                <a:tab pos="715963" algn="l"/>
              </a:tabLst>
            </a:pPr>
            <a:r>
              <a:rPr lang="en-US" altLang="ja-JP" sz="1000" dirty="0"/>
              <a:t>※</a:t>
            </a:r>
            <a:r>
              <a:rPr lang="ja-JP" altLang="en-US" sz="1000" dirty="0"/>
              <a:t>作業強度：</a:t>
            </a:r>
            <a:r>
              <a:rPr lang="ja-JP" altLang="ja-JP" sz="1000" dirty="0"/>
              <a:t>軽度</a:t>
            </a:r>
            <a:r>
              <a:rPr lang="ja-JP" altLang="en-US" sz="1000" dirty="0"/>
              <a:t>・・・</a:t>
            </a:r>
            <a:r>
              <a:rPr lang="ja-JP" altLang="ja-JP" sz="1000" dirty="0"/>
              <a:t>軽い手作業、釦押し作業、重機オペ、机上事務など</a:t>
            </a:r>
            <a:r>
              <a:rPr lang="ja-JP" altLang="en-US" sz="1000" dirty="0"/>
              <a:t>：</a:t>
            </a:r>
            <a:r>
              <a:rPr lang="ja-JP" altLang="ja-JP" sz="1000" dirty="0"/>
              <a:t>中</a:t>
            </a:r>
            <a:r>
              <a:rPr lang="ja-JP" altLang="en-US" sz="1000" dirty="0"/>
              <a:t>程度・・・</a:t>
            </a:r>
            <a:r>
              <a:rPr lang="ja-JP" altLang="ja-JP" sz="1000" dirty="0"/>
              <a:t>継続的な手及び腕の作業、中くらいの重さの材料を</a:t>
            </a:r>
            <a:r>
              <a:rPr lang="ja-JP" altLang="en-US" sz="1000" dirty="0"/>
              <a:t>運搬など：</a:t>
            </a:r>
            <a:r>
              <a:rPr lang="ja-JP" altLang="ja-JP" sz="1000" dirty="0"/>
              <a:t>重度</a:t>
            </a:r>
            <a:r>
              <a:rPr lang="ja-JP" altLang="en-US" sz="1000" dirty="0"/>
              <a:t>・・・</a:t>
            </a:r>
            <a:r>
              <a:rPr lang="ja-JP" altLang="ja-JP" sz="1000" dirty="0"/>
              <a:t>強度の腕及び胴体の作業、重量物の運搬、ハンマー作業など</a:t>
            </a:r>
            <a:r>
              <a:rPr lang="ja-JP" altLang="en-US" sz="1000" dirty="0"/>
              <a:t>：</a:t>
            </a:r>
            <a:r>
              <a:rPr lang="ja-JP" altLang="ja-JP" sz="1000" dirty="0"/>
              <a:t>超重度</a:t>
            </a:r>
            <a:r>
              <a:rPr lang="ja-JP" altLang="en-US" sz="1000" dirty="0"/>
              <a:t>・・・</a:t>
            </a:r>
            <a:r>
              <a:rPr lang="ja-JP" altLang="ja-JP" sz="1000" dirty="0"/>
              <a:t>最大速度の速さでのとても激しい活動、激しくシャベルを使うなど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84EFBAB-B553-6724-CEA2-1D59107822F4}"/>
              </a:ext>
            </a:extLst>
          </p:cNvPr>
          <p:cNvGrpSpPr/>
          <p:nvPr/>
        </p:nvGrpSpPr>
        <p:grpSpPr>
          <a:xfrm>
            <a:off x="245949" y="8228247"/>
            <a:ext cx="1054619" cy="1388804"/>
            <a:chOff x="1560336" y="1221811"/>
            <a:chExt cx="2052008" cy="2702244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569AD86-CEFF-EDA8-7334-46B523EA1D96}"/>
                </a:ext>
              </a:extLst>
            </p:cNvPr>
            <p:cNvGrpSpPr/>
            <p:nvPr/>
          </p:nvGrpSpPr>
          <p:grpSpPr>
            <a:xfrm>
              <a:off x="1560336" y="1221811"/>
              <a:ext cx="1624111" cy="2702244"/>
              <a:chOff x="1560336" y="1221811"/>
              <a:chExt cx="1624111" cy="2702244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E40BCFD1-E52A-7316-18FC-ADE7655AE8BD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7EEC21F2-FE3F-194D-062E-D074FDD65F0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EFCFFAAD-53DC-0D59-7BE4-1DFEDC0C563C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21C4CDFA-F938-F380-8409-2FF537A7EB95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D0313C50-C125-FCCC-7D0D-BC4E092A6EED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B84CDDF2-A0B7-45A4-B2F3-C016EE0CDB4C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0CD4A6E6-5FCB-14D6-44A7-F495E6BD3D2A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17" name="台形 16">
                  <a:extLst>
                    <a:ext uri="{FF2B5EF4-FFF2-40B4-BE49-F238E27FC236}">
                      <a16:creationId xmlns:a16="http://schemas.microsoft.com/office/drawing/2014/main" id="{C1BDDB93-CCE7-76AB-3D6B-D9E7168D8BF4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四角形: 上の 2 つの角を丸める 17">
                  <a:extLst>
                    <a:ext uri="{FF2B5EF4-FFF2-40B4-BE49-F238E27FC236}">
                      <a16:creationId xmlns:a16="http://schemas.microsoft.com/office/drawing/2014/main" id="{FDAF1C00-DBAB-2C18-7CF5-428AA17C83F2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2C039A2C-7CBC-CDC5-5F48-C2E60624F0E3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9E2DAED2-6151-20EE-7B22-E41C6732D6BE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二等辺三角形 46">
                  <a:extLst>
                    <a:ext uri="{FF2B5EF4-FFF2-40B4-BE49-F238E27FC236}">
                      <a16:creationId xmlns:a16="http://schemas.microsoft.com/office/drawing/2014/main" id="{0E34994C-9033-2A72-5428-FA6CB9F399CB}"/>
                    </a:ext>
                  </a:extLst>
                </p:cNvPr>
                <p:cNvSpPr/>
                <p:nvPr/>
              </p:nvSpPr>
              <p:spPr bwMode="auto">
                <a:xfrm>
                  <a:off x="2197052" y="2633169"/>
                  <a:ext cx="363806" cy="11111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A18D9D38-21CA-D5F0-48E0-2B37C585EB2F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四角形: 上の 2 つの角を丸める 22">
                  <a:extLst>
                    <a:ext uri="{FF2B5EF4-FFF2-40B4-BE49-F238E27FC236}">
                      <a16:creationId xmlns:a16="http://schemas.microsoft.com/office/drawing/2014/main" id="{38D66264-094F-9F97-D238-9069779EC7A9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4" name="直線コネクタ 23">
                  <a:extLst>
                    <a:ext uri="{FF2B5EF4-FFF2-40B4-BE49-F238E27FC236}">
                      <a16:creationId xmlns:a16="http://schemas.microsoft.com/office/drawing/2014/main" id="{0187953E-6C4C-A831-20B5-633CDA2CAB97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9D1888F3-C31E-9E13-6E1B-93795F3589FD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6" name="直線コネクタ 25">
                  <a:extLst>
                    <a:ext uri="{FF2B5EF4-FFF2-40B4-BE49-F238E27FC236}">
                      <a16:creationId xmlns:a16="http://schemas.microsoft.com/office/drawing/2014/main" id="{42F0315B-E047-AA49-ACF7-6FA8A03FFF18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1498E70E-B743-CB80-13B3-F96AF53748B1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4CB0333C-BEE2-6362-93E0-54CB3AEF152A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" name="台形 33">
                    <a:extLst>
                      <a:ext uri="{FF2B5EF4-FFF2-40B4-BE49-F238E27FC236}">
                        <a16:creationId xmlns:a16="http://schemas.microsoft.com/office/drawing/2014/main" id="{4DDE3AEF-C2E2-494E-C236-4C6B31C5BBA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chemeClr val="accent5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6A330188-346C-AA4D-81D4-F537B85E18B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" name="台形 35">
                    <a:extLst>
                      <a:ext uri="{FF2B5EF4-FFF2-40B4-BE49-F238E27FC236}">
                        <a16:creationId xmlns:a16="http://schemas.microsoft.com/office/drawing/2014/main" id="{380CE881-1E1B-8104-958A-6E90CCEBBEA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CF97F6F8-D94B-2B78-572D-8D9134C06216}"/>
                    </a:ext>
                  </a:extLst>
                </p:cNvPr>
                <p:cNvSpPr/>
                <p:nvPr/>
              </p:nvSpPr>
              <p:spPr bwMode="auto">
                <a:xfrm rot="900000">
                  <a:off x="1884409" y="1993412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39016B1C-307F-9DFB-17EA-E85FD74C50DF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586684" y="1993411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886B4ADB-B91B-0253-AA20-9E0337428337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9B12D869-0B0D-68F7-05F7-F1BCD3145296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加算記号 31">
                  <a:extLst>
                    <a:ext uri="{FF2B5EF4-FFF2-40B4-BE49-F238E27FC236}">
                      <a16:creationId xmlns:a16="http://schemas.microsoft.com/office/drawing/2014/main" id="{8DF2F86C-8083-BCA4-FA03-485928B8AF9B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E2C97DA-B19F-626D-3160-6548EC6352FF}"/>
                </a:ext>
              </a:extLst>
            </p:cNvPr>
            <p:cNvGrpSpPr/>
            <p:nvPr/>
          </p:nvGrpSpPr>
          <p:grpSpPr>
            <a:xfrm rot="900000">
              <a:off x="2701706" y="2451690"/>
              <a:ext cx="910638" cy="1230988"/>
              <a:chOff x="2192787" y="1766211"/>
              <a:chExt cx="910638" cy="1230988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D19B9D5A-B854-FE50-08D8-8E50C6A1D4D1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093D58DC-AE61-4B2C-E568-AB9A7F9C38F7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角丸四角形 105">
                <a:extLst>
                  <a:ext uri="{FF2B5EF4-FFF2-40B4-BE49-F238E27FC236}">
                    <a16:creationId xmlns:a16="http://schemas.microsoft.com/office/drawing/2014/main" id="{321B98B1-4097-425B-728B-98A419CD7556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角丸四角形 106">
                <a:extLst>
                  <a:ext uri="{FF2B5EF4-FFF2-40B4-BE49-F238E27FC236}">
                    <a16:creationId xmlns:a16="http://schemas.microsoft.com/office/drawing/2014/main" id="{8D1E2779-27AD-BA6D-084D-6B291CD94AFF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角丸四角形 107">
                <a:extLst>
                  <a:ext uri="{FF2B5EF4-FFF2-40B4-BE49-F238E27FC236}">
                    <a16:creationId xmlns:a16="http://schemas.microsoft.com/office/drawing/2014/main" id="{B2F08F3A-3CE9-89CE-AC0E-047963255EF5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角丸四角形 104">
                <a:extLst>
                  <a:ext uri="{FF2B5EF4-FFF2-40B4-BE49-F238E27FC236}">
                    <a16:creationId xmlns:a16="http://schemas.microsoft.com/office/drawing/2014/main" id="{ED0A3623-7C50-DF52-5B13-258F08250DAF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79" name="フリーフォーム: 図形 78">
            <a:extLst>
              <a:ext uri="{FF2B5EF4-FFF2-40B4-BE49-F238E27FC236}">
                <a16:creationId xmlns:a16="http://schemas.microsoft.com/office/drawing/2014/main" id="{427F1FD5-73CD-3681-F475-597E9EFCC766}"/>
              </a:ext>
            </a:extLst>
          </p:cNvPr>
          <p:cNvSpPr/>
          <p:nvPr/>
        </p:nvSpPr>
        <p:spPr>
          <a:xfrm>
            <a:off x="1150948" y="7959603"/>
            <a:ext cx="5582467" cy="1665128"/>
          </a:xfrm>
          <a:custGeom>
            <a:avLst/>
            <a:gdLst>
              <a:gd name="connsiteX0" fmla="*/ 399758 w 5582467"/>
              <a:gd name="connsiteY0" fmla="*/ 0 h 2106446"/>
              <a:gd name="connsiteX1" fmla="*/ 5399017 w 5582467"/>
              <a:gd name="connsiteY1" fmla="*/ 0 h 2106446"/>
              <a:gd name="connsiteX2" fmla="*/ 5582467 w 5582467"/>
              <a:gd name="connsiteY2" fmla="*/ 183450 h 2106446"/>
              <a:gd name="connsiteX3" fmla="*/ 5582467 w 5582467"/>
              <a:gd name="connsiteY3" fmla="*/ 1922996 h 2106446"/>
              <a:gd name="connsiteX4" fmla="*/ 5399017 w 5582467"/>
              <a:gd name="connsiteY4" fmla="*/ 2106446 h 2106446"/>
              <a:gd name="connsiteX5" fmla="*/ 399758 w 5582467"/>
              <a:gd name="connsiteY5" fmla="*/ 2106446 h 2106446"/>
              <a:gd name="connsiteX6" fmla="*/ 216308 w 5582467"/>
              <a:gd name="connsiteY6" fmla="*/ 1922996 h 2106446"/>
              <a:gd name="connsiteX7" fmla="*/ 216308 w 5582467"/>
              <a:gd name="connsiteY7" fmla="*/ 1131879 h 2106446"/>
              <a:gd name="connsiteX8" fmla="*/ 164499 w 5582467"/>
              <a:gd name="connsiteY8" fmla="*/ 1147003 h 2106446"/>
              <a:gd name="connsiteX9" fmla="*/ 0 w 5582467"/>
              <a:gd name="connsiteY9" fmla="*/ 1257289 h 2106446"/>
              <a:gd name="connsiteX10" fmla="*/ 164464 w 5582467"/>
              <a:gd name="connsiteY10" fmla="*/ 1008803 h 2106446"/>
              <a:gd name="connsiteX11" fmla="*/ 216308 w 5582467"/>
              <a:gd name="connsiteY11" fmla="*/ 986197 h 2106446"/>
              <a:gd name="connsiteX12" fmla="*/ 216308 w 5582467"/>
              <a:gd name="connsiteY12" fmla="*/ 183450 h 2106446"/>
              <a:gd name="connsiteX13" fmla="*/ 399758 w 5582467"/>
              <a:gd name="connsiteY13" fmla="*/ 0 h 2106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582467" h="2106446">
                <a:moveTo>
                  <a:pt x="399758" y="0"/>
                </a:moveTo>
                <a:lnTo>
                  <a:pt x="5399017" y="0"/>
                </a:lnTo>
                <a:cubicBezTo>
                  <a:pt x="5500334" y="0"/>
                  <a:pt x="5582467" y="82133"/>
                  <a:pt x="5582467" y="183450"/>
                </a:cubicBezTo>
                <a:lnTo>
                  <a:pt x="5582467" y="1922996"/>
                </a:lnTo>
                <a:cubicBezTo>
                  <a:pt x="5582467" y="2024313"/>
                  <a:pt x="5500334" y="2106446"/>
                  <a:pt x="5399017" y="2106446"/>
                </a:cubicBezTo>
                <a:lnTo>
                  <a:pt x="399758" y="2106446"/>
                </a:lnTo>
                <a:cubicBezTo>
                  <a:pt x="298441" y="2106446"/>
                  <a:pt x="216308" y="2024313"/>
                  <a:pt x="216308" y="1922996"/>
                </a:cubicBezTo>
                <a:lnTo>
                  <a:pt x="216308" y="1131879"/>
                </a:lnTo>
                <a:lnTo>
                  <a:pt x="164499" y="1147003"/>
                </a:lnTo>
                <a:cubicBezTo>
                  <a:pt x="100596" y="1172671"/>
                  <a:pt x="44031" y="1210129"/>
                  <a:pt x="0" y="1257289"/>
                </a:cubicBezTo>
                <a:cubicBezTo>
                  <a:pt x="0" y="1153851"/>
                  <a:pt x="65238" y="1062655"/>
                  <a:pt x="164464" y="1008803"/>
                </a:cubicBezTo>
                <a:lnTo>
                  <a:pt x="216308" y="986197"/>
                </a:lnTo>
                <a:lnTo>
                  <a:pt x="216308" y="183450"/>
                </a:lnTo>
                <a:cubicBezTo>
                  <a:pt x="216308" y="82133"/>
                  <a:pt x="298441" y="0"/>
                  <a:pt x="399758" y="0"/>
                </a:cubicBezTo>
                <a:close/>
              </a:path>
            </a:pathLst>
          </a:cu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BEC3B491-17A8-BD3B-43FF-27DF55474F73}"/>
              </a:ext>
            </a:extLst>
          </p:cNvPr>
          <p:cNvSpPr txBox="1"/>
          <p:nvPr/>
        </p:nvSpPr>
        <p:spPr>
          <a:xfrm>
            <a:off x="1921565" y="8319660"/>
            <a:ext cx="428835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水分補給、塩分補給、</a:t>
            </a:r>
            <a:endParaRPr kumimoji="1" lang="en-US" altLang="ja-JP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身体冷却を忘れずに</a:t>
            </a:r>
            <a:r>
              <a:rPr kumimoji="1" lang="en-US" altLang="ja-JP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!</a:t>
            </a:r>
            <a:endParaRPr kumimoji="1" lang="ja-JP" altLang="en-US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789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1401</Words>
  <Application>Microsoft Office PowerPoint</Application>
  <PresentationFormat>A4 210 x 297 mm</PresentationFormat>
  <Paragraphs>265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建設現場向けのWBGT表</dc:title>
  <dc:subject>建設現場向けのWBGT表</dc:subject>
  <dc:creator>でじけろお</dc:creator>
  <cp:lastModifiedBy/>
  <cp:revision>1</cp:revision>
  <dcterms:created xsi:type="dcterms:W3CDTF">2014-12-04T06:28:15Z</dcterms:created>
  <dcterms:modified xsi:type="dcterms:W3CDTF">2024-07-05T09:40:44Z</dcterms:modified>
  <cp:version>1</cp:version>
</cp:coreProperties>
</file>