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5" r:id="rId3"/>
    <p:sldId id="324" r:id="rId4"/>
    <p:sldId id="326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00"/>
    <a:srgbClr val="99CCFF"/>
    <a:srgbClr val="FFFFFF"/>
    <a:srgbClr val="339933"/>
    <a:srgbClr val="FF0000"/>
    <a:srgbClr val="FF6600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884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BA823D-1AD6-B78B-9500-A4BE6967091E}"/>
              </a:ext>
            </a:extLst>
          </p:cNvPr>
          <p:cNvSpPr/>
          <p:nvPr/>
        </p:nvSpPr>
        <p:spPr>
          <a:xfrm>
            <a:off x="166800" y="158262"/>
            <a:ext cx="9556730" cy="700899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7B89D9-F18E-BDB7-49BE-4CC82CDF914E}"/>
              </a:ext>
            </a:extLst>
          </p:cNvPr>
          <p:cNvSpPr txBox="1"/>
          <p:nvPr/>
        </p:nvSpPr>
        <p:spPr>
          <a:xfrm>
            <a:off x="364016" y="295235"/>
            <a:ext cx="9219037" cy="4349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値を確認して、熱中症対策を行いましょう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C283AFA-BC24-FD6D-5746-3B5C7ADCD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44419"/>
              </p:ext>
            </p:extLst>
          </p:nvPr>
        </p:nvGraphicFramePr>
        <p:xfrm>
          <a:off x="173871" y="4488033"/>
          <a:ext cx="3725299" cy="2218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481">
                  <a:extLst>
                    <a:ext uri="{9D8B030D-6E8A-4147-A177-3AD203B41FA5}">
                      <a16:colId xmlns:a16="http://schemas.microsoft.com/office/drawing/2014/main" val="663305376"/>
                    </a:ext>
                  </a:extLst>
                </a:gridCol>
                <a:gridCol w="1229818">
                  <a:extLst>
                    <a:ext uri="{9D8B030D-6E8A-4147-A177-3AD203B41FA5}">
                      <a16:colId xmlns:a16="http://schemas.microsoft.com/office/drawing/2014/main" val="817551848"/>
                    </a:ext>
                  </a:extLst>
                </a:gridCol>
              </a:tblGrid>
              <a:tr h="40800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衣類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値に加えるべき</a:t>
                      </a:r>
                      <a:b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着衣補正値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(℃-WBGT)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004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作業服、つなぎ服、単層の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SMS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不織布製のつなぎ服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36227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単層のポリオレフィン不織布製つなぎ服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76506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織物の衣服を二重に着用した場合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68856"/>
                  </a:ext>
                </a:extLst>
              </a:tr>
              <a:tr h="34337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つなぎ服の上に長袖ロング丈の不透湿性エプロンを着用した場合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460794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フードなしの単層の不透湿つなぎ服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168011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フードつき単層の不透湿つなぎ服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90842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服の上に着たフードなし不透湿性のつなぎ服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425999"/>
                  </a:ext>
                </a:extLst>
              </a:tr>
              <a:tr h="2096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＋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598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F9D018A-EB2A-C436-5B00-A1EB3A3F4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515490"/>
              </p:ext>
            </p:extLst>
          </p:nvPr>
        </p:nvGraphicFramePr>
        <p:xfrm>
          <a:off x="182470" y="863715"/>
          <a:ext cx="9541060" cy="3258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605">
                  <a:extLst>
                    <a:ext uri="{9D8B030D-6E8A-4147-A177-3AD203B41FA5}">
                      <a16:colId xmlns:a16="http://schemas.microsoft.com/office/drawing/2014/main" val="1180944572"/>
                    </a:ext>
                  </a:extLst>
                </a:gridCol>
                <a:gridCol w="1759345">
                  <a:extLst>
                    <a:ext uri="{9D8B030D-6E8A-4147-A177-3AD203B41FA5}">
                      <a16:colId xmlns:a16="http://schemas.microsoft.com/office/drawing/2014/main" val="4269725079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1298423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880162046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00136588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18381395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857686049"/>
                    </a:ext>
                  </a:extLst>
                </a:gridCol>
              </a:tblGrid>
              <a:tr h="122818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303489"/>
                  </a:ext>
                </a:extLst>
              </a:tr>
              <a:tr h="69557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実測値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77600"/>
                  </a:ext>
                </a:extLst>
              </a:tr>
              <a:tr h="320619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休憩頻度目安</a:t>
                      </a:r>
                    </a:p>
                  </a:txBody>
                  <a:tcPr vert="eaVert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79670"/>
                  </a:ext>
                </a:extLst>
              </a:tr>
              <a:tr h="3363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48081"/>
                  </a:ext>
                </a:extLst>
              </a:tr>
              <a:tr h="3388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85969"/>
                  </a:ext>
                </a:extLst>
              </a:tr>
              <a:tr h="3388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</a:t>
                      </a: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970305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7214750-7E57-DC69-19BB-50A9378FA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800983"/>
              </p:ext>
            </p:extLst>
          </p:nvPr>
        </p:nvGraphicFramePr>
        <p:xfrm>
          <a:off x="4106373" y="4488034"/>
          <a:ext cx="5612979" cy="224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86">
                  <a:extLst>
                    <a:ext uri="{9D8B030D-6E8A-4147-A177-3AD203B41FA5}">
                      <a16:colId xmlns:a16="http://schemas.microsoft.com/office/drawing/2014/main" val="663305376"/>
                    </a:ext>
                  </a:extLst>
                </a:gridCol>
                <a:gridCol w="4715393">
                  <a:extLst>
                    <a:ext uri="{9D8B030D-6E8A-4147-A177-3AD203B41FA5}">
                      <a16:colId xmlns:a16="http://schemas.microsoft.com/office/drawing/2014/main" val="817551848"/>
                    </a:ext>
                  </a:extLst>
                </a:gridCol>
              </a:tblGrid>
              <a:tr h="29500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004"/>
                  </a:ext>
                </a:extLst>
              </a:tr>
              <a:tr h="220121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安静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安静、楽な座位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36227"/>
                  </a:ext>
                </a:extLst>
              </a:tr>
              <a:tr h="567146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軽い手作業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書く、タイピング、描く、縫う、簿記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；手及び腕の作業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小さいペンチツール、点検、組立て又は軽い材料の区分け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；腕及び脚の作業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通常の状態での乗り物の運転、フットスイッチ及びペダルの操作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。 立位でドリル作業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小さい部品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；フライス盤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小さい部品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 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；コイル巻き；小さい電機子巻き；小さい力で駆動する機械；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2.5 km/h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以下での平たん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坦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な場所での歩き。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571373"/>
                  </a:ext>
                </a:extLst>
              </a:tr>
              <a:tr h="57976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継続的な手及び腕の作業［くぎ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釘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打ち、盛土］；腕及び脚の作業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トラックのオフロード運転、トラクター及び建設車両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；腕と胴体の作業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空気圧ハンマーでの作業、トラクター組立て、しっくい塗り、中くらいの重さの材料を断続的に持つ作業、草むしり、除草、果物及び野菜の収穫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；軽量な荷車及び手押し車を押したり引いたりする；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2.5 km/h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5.5 km/h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での平たんな場所での歩き；鍛造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76506"/>
                  </a:ext>
                </a:extLst>
              </a:tr>
              <a:tr h="21431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強度の腕及び胴体の作業；重量物の運搬（ショベル作業、ハンマー作業など）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816292"/>
                  </a:ext>
                </a:extLst>
              </a:tr>
              <a:tr h="34250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最大速度の速さでのとても激しい活動（激しくシャベルを使ったり掘ったりするなど）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68856"/>
                  </a:ext>
                </a:extLst>
              </a:tr>
            </a:tbl>
          </a:graphicData>
        </a:graphic>
      </p:graphicFrame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2DD2E09-6B8C-0175-8B84-0083EDC597A4}"/>
              </a:ext>
            </a:extLst>
          </p:cNvPr>
          <p:cNvGrpSpPr/>
          <p:nvPr/>
        </p:nvGrpSpPr>
        <p:grpSpPr>
          <a:xfrm>
            <a:off x="8648930" y="996378"/>
            <a:ext cx="813608" cy="824052"/>
            <a:chOff x="6122123" y="3442370"/>
            <a:chExt cx="691038" cy="699908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7BC3BD9-CDE9-163A-A4E7-6EB9EC30B48F}"/>
                </a:ext>
              </a:extLst>
            </p:cNvPr>
            <p:cNvSpPr/>
            <p:nvPr/>
          </p:nvSpPr>
          <p:spPr bwMode="auto">
            <a:xfrm rot="900000" flipH="1">
              <a:off x="665983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7567599-3603-BA4B-0689-EF5A9902A1E6}"/>
                </a:ext>
              </a:extLst>
            </p:cNvPr>
            <p:cNvSpPr/>
            <p:nvPr/>
          </p:nvSpPr>
          <p:spPr bwMode="auto">
            <a:xfrm rot="900000" flipH="1">
              <a:off x="6689413" y="3823711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A31A3EE-73AD-2278-B77B-13BBFA9E9965}"/>
                </a:ext>
              </a:extLst>
            </p:cNvPr>
            <p:cNvSpPr/>
            <p:nvPr/>
          </p:nvSpPr>
          <p:spPr bwMode="auto">
            <a:xfrm rot="20700000">
              <a:off x="612212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F0886DA8-3B92-DC1B-A5F6-B39BA5016E76}"/>
                </a:ext>
              </a:extLst>
            </p:cNvPr>
            <p:cNvSpPr/>
            <p:nvPr/>
          </p:nvSpPr>
          <p:spPr bwMode="auto">
            <a:xfrm rot="20700000">
              <a:off x="6151703" y="3823710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C85AF6CD-F8D6-B957-8CA3-3535596D8639}"/>
                </a:ext>
              </a:extLst>
            </p:cNvPr>
            <p:cNvSpPr/>
            <p:nvPr/>
          </p:nvSpPr>
          <p:spPr bwMode="auto">
            <a:xfrm>
              <a:off x="6166253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42D39EB-B2E9-BD37-0B38-FE841CF748FC}"/>
                </a:ext>
              </a:extLst>
            </p:cNvPr>
            <p:cNvSpPr/>
            <p:nvPr/>
          </p:nvSpPr>
          <p:spPr bwMode="auto">
            <a:xfrm>
              <a:off x="6198877" y="3550621"/>
              <a:ext cx="536173" cy="591657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45C6586-C29A-99E5-49D2-974331DFB8FE}"/>
                </a:ext>
              </a:extLst>
            </p:cNvPr>
            <p:cNvSpPr/>
            <p:nvPr/>
          </p:nvSpPr>
          <p:spPr bwMode="auto">
            <a:xfrm>
              <a:off x="6441826" y="3983322"/>
              <a:ext cx="52823" cy="19453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二等辺三角形 46">
              <a:extLst>
                <a:ext uri="{FF2B5EF4-FFF2-40B4-BE49-F238E27FC236}">
                  <a16:creationId xmlns:a16="http://schemas.microsoft.com/office/drawing/2014/main" id="{5100E3A5-A6BB-6696-C3FB-26730B2CB664}"/>
                </a:ext>
              </a:extLst>
            </p:cNvPr>
            <p:cNvSpPr/>
            <p:nvPr/>
          </p:nvSpPr>
          <p:spPr bwMode="auto">
            <a:xfrm>
              <a:off x="6376547" y="4021619"/>
              <a:ext cx="187776" cy="64799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9DE8704-DA15-5160-EA01-D1AFF8A32348}"/>
                </a:ext>
              </a:extLst>
            </p:cNvPr>
            <p:cNvSpPr/>
            <p:nvPr/>
          </p:nvSpPr>
          <p:spPr bwMode="auto">
            <a:xfrm>
              <a:off x="6123314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加算記号 63">
              <a:extLst>
                <a:ext uri="{FF2B5EF4-FFF2-40B4-BE49-F238E27FC236}">
                  <a16:creationId xmlns:a16="http://schemas.microsoft.com/office/drawing/2014/main" id="{1FEC78FC-4D3C-7E39-129A-A79B7FE59AEF}"/>
                </a:ext>
              </a:extLst>
            </p:cNvPr>
            <p:cNvSpPr/>
            <p:nvPr/>
          </p:nvSpPr>
          <p:spPr bwMode="auto">
            <a:xfrm>
              <a:off x="6389566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BC115D4-26FD-DA9B-1CA6-E435CB0868DB}"/>
                </a:ext>
              </a:extLst>
            </p:cNvPr>
            <p:cNvSpPr/>
            <p:nvPr/>
          </p:nvSpPr>
          <p:spPr bwMode="auto">
            <a:xfrm>
              <a:off x="65719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1BB36E1-9CE5-C27E-D49C-2F97082C75B9}"/>
                </a:ext>
              </a:extLst>
            </p:cNvPr>
            <p:cNvSpPr/>
            <p:nvPr/>
          </p:nvSpPr>
          <p:spPr bwMode="auto">
            <a:xfrm>
              <a:off x="62578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6DE87B-B219-2D19-5C52-F58D04615D3D}"/>
                </a:ext>
              </a:extLst>
            </p:cNvPr>
            <p:cNvSpPr/>
            <p:nvPr/>
          </p:nvSpPr>
          <p:spPr>
            <a:xfrm>
              <a:off x="6547063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195DFF7-0FD8-99D0-7B5B-7381F337D6CF}"/>
                </a:ext>
              </a:extLst>
            </p:cNvPr>
            <p:cNvSpPr/>
            <p:nvPr/>
          </p:nvSpPr>
          <p:spPr>
            <a:xfrm>
              <a:off x="6269448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22">
              <a:extLst>
                <a:ext uri="{FF2B5EF4-FFF2-40B4-BE49-F238E27FC236}">
                  <a16:creationId xmlns:a16="http://schemas.microsoft.com/office/drawing/2014/main" id="{25B2C26C-FC4B-F36C-84D3-914F3FC3B2FB}"/>
                </a:ext>
              </a:extLst>
            </p:cNvPr>
            <p:cNvSpPr/>
            <p:nvPr/>
          </p:nvSpPr>
          <p:spPr>
            <a:xfrm>
              <a:off x="6630508" y="369954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22">
              <a:extLst>
                <a:ext uri="{FF2B5EF4-FFF2-40B4-BE49-F238E27FC236}">
                  <a16:creationId xmlns:a16="http://schemas.microsoft.com/office/drawing/2014/main" id="{E4DE155D-E864-79C1-1C29-2276D2019917}"/>
                </a:ext>
              </a:extLst>
            </p:cNvPr>
            <p:cNvSpPr/>
            <p:nvPr/>
          </p:nvSpPr>
          <p:spPr>
            <a:xfrm>
              <a:off x="6608357" y="345910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CA0AA203-B1F3-72C3-C3E5-AF937E93D7A3}"/>
                </a:ext>
              </a:extLst>
            </p:cNvPr>
            <p:cNvSpPr/>
            <p:nvPr/>
          </p:nvSpPr>
          <p:spPr>
            <a:xfrm>
              <a:off x="6232019" y="37399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楕円 22">
              <a:extLst>
                <a:ext uri="{FF2B5EF4-FFF2-40B4-BE49-F238E27FC236}">
                  <a16:creationId xmlns:a16="http://schemas.microsoft.com/office/drawing/2014/main" id="{4D65215B-3F39-2BE5-5D80-7178DBC05562}"/>
                </a:ext>
              </a:extLst>
            </p:cNvPr>
            <p:cNvSpPr/>
            <p:nvPr/>
          </p:nvSpPr>
          <p:spPr>
            <a:xfrm>
              <a:off x="6224299" y="392776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楕円 22">
              <a:extLst>
                <a:ext uri="{FF2B5EF4-FFF2-40B4-BE49-F238E27FC236}">
                  <a16:creationId xmlns:a16="http://schemas.microsoft.com/office/drawing/2014/main" id="{9BBF9BB5-6323-7651-8CAC-340D23498EEC}"/>
                </a:ext>
              </a:extLst>
            </p:cNvPr>
            <p:cNvSpPr/>
            <p:nvPr/>
          </p:nvSpPr>
          <p:spPr>
            <a:xfrm>
              <a:off x="6284382" y="355209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楕円 22">
              <a:extLst>
                <a:ext uri="{FF2B5EF4-FFF2-40B4-BE49-F238E27FC236}">
                  <a16:creationId xmlns:a16="http://schemas.microsoft.com/office/drawing/2014/main" id="{45BDC495-0E2B-537B-A42E-8D9C26B4EB16}"/>
                </a:ext>
              </a:extLst>
            </p:cNvPr>
            <p:cNvSpPr/>
            <p:nvPr/>
          </p:nvSpPr>
          <p:spPr>
            <a:xfrm>
              <a:off x="6645710" y="399639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楕円 22">
              <a:extLst>
                <a:ext uri="{FF2B5EF4-FFF2-40B4-BE49-F238E27FC236}">
                  <a16:creationId xmlns:a16="http://schemas.microsoft.com/office/drawing/2014/main" id="{CC7AE132-F7F8-E7AD-801F-40CF50357DC7}"/>
                </a:ext>
              </a:extLst>
            </p:cNvPr>
            <p:cNvSpPr/>
            <p:nvPr/>
          </p:nvSpPr>
          <p:spPr>
            <a:xfrm>
              <a:off x="6425458" y="380412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楕円 22">
              <a:extLst>
                <a:ext uri="{FF2B5EF4-FFF2-40B4-BE49-F238E27FC236}">
                  <a16:creationId xmlns:a16="http://schemas.microsoft.com/office/drawing/2014/main" id="{ECA3DBDA-FCAE-F319-2B1D-44AE9B10468B}"/>
                </a:ext>
              </a:extLst>
            </p:cNvPr>
            <p:cNvSpPr/>
            <p:nvPr/>
          </p:nvSpPr>
          <p:spPr>
            <a:xfrm>
              <a:off x="6742712" y="405286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楕円 22">
              <a:extLst>
                <a:ext uri="{FF2B5EF4-FFF2-40B4-BE49-F238E27FC236}">
                  <a16:creationId xmlns:a16="http://schemas.microsoft.com/office/drawing/2014/main" id="{F624B1A5-A760-C6FB-CD17-C771507AF885}"/>
                </a:ext>
              </a:extLst>
            </p:cNvPr>
            <p:cNvSpPr/>
            <p:nvPr/>
          </p:nvSpPr>
          <p:spPr>
            <a:xfrm>
              <a:off x="6151500" y="402973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666F19F0-CEB1-84C0-8221-022275C3444D}"/>
              </a:ext>
            </a:extLst>
          </p:cNvPr>
          <p:cNvGrpSpPr/>
          <p:nvPr/>
        </p:nvGrpSpPr>
        <p:grpSpPr>
          <a:xfrm>
            <a:off x="3085562" y="996378"/>
            <a:ext cx="813608" cy="824052"/>
            <a:chOff x="2837765" y="3442370"/>
            <a:chExt cx="691038" cy="699908"/>
          </a:xfrm>
        </p:grpSpPr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918A39C8-1770-BB96-0F83-23EEA4F564D3}"/>
                </a:ext>
              </a:extLst>
            </p:cNvPr>
            <p:cNvSpPr/>
            <p:nvPr/>
          </p:nvSpPr>
          <p:spPr bwMode="auto">
            <a:xfrm rot="900000" flipH="1">
              <a:off x="337547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86A61D0-97DE-FEE6-4BAD-7D34E99D54A2}"/>
                </a:ext>
              </a:extLst>
            </p:cNvPr>
            <p:cNvSpPr/>
            <p:nvPr/>
          </p:nvSpPr>
          <p:spPr bwMode="auto">
            <a:xfrm rot="900000" flipH="1">
              <a:off x="3405055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09C1286D-3AE9-592A-C68D-FD6DF4E9B20A}"/>
                </a:ext>
              </a:extLst>
            </p:cNvPr>
            <p:cNvSpPr/>
            <p:nvPr/>
          </p:nvSpPr>
          <p:spPr bwMode="auto">
            <a:xfrm rot="20700000">
              <a:off x="283776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92A73184-8DEB-4E21-86EE-B719AB07722F}"/>
                </a:ext>
              </a:extLst>
            </p:cNvPr>
            <p:cNvSpPr/>
            <p:nvPr/>
          </p:nvSpPr>
          <p:spPr bwMode="auto">
            <a:xfrm rot="20700000">
              <a:off x="2867345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A1974E5C-B1F0-9282-7352-25D9A3D03595}"/>
                </a:ext>
              </a:extLst>
            </p:cNvPr>
            <p:cNvSpPr/>
            <p:nvPr/>
          </p:nvSpPr>
          <p:spPr bwMode="auto">
            <a:xfrm>
              <a:off x="2881895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33DD0ABD-305B-5D6C-49A7-2C393B8D31CE}"/>
                </a:ext>
              </a:extLst>
            </p:cNvPr>
            <p:cNvSpPr/>
            <p:nvPr/>
          </p:nvSpPr>
          <p:spPr bwMode="auto">
            <a:xfrm>
              <a:off x="2914519" y="3550621"/>
              <a:ext cx="536173" cy="59165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F0F5A25B-AEF8-B29E-C4D4-B6DDC46DF624}"/>
                </a:ext>
              </a:extLst>
            </p:cNvPr>
            <p:cNvSpPr/>
            <p:nvPr/>
          </p:nvSpPr>
          <p:spPr bwMode="auto">
            <a:xfrm>
              <a:off x="3157468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二等辺三角形 46">
              <a:extLst>
                <a:ext uri="{FF2B5EF4-FFF2-40B4-BE49-F238E27FC236}">
                  <a16:creationId xmlns:a16="http://schemas.microsoft.com/office/drawing/2014/main" id="{7E421DC0-00B1-152C-A9B1-7A672EDCEB81}"/>
                </a:ext>
              </a:extLst>
            </p:cNvPr>
            <p:cNvSpPr/>
            <p:nvPr/>
          </p:nvSpPr>
          <p:spPr bwMode="auto">
            <a:xfrm rot="10800000">
              <a:off x="3076383" y="4032445"/>
              <a:ext cx="219387" cy="68157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59447EE-9044-CDF1-7698-FB1A349619F0}"/>
                </a:ext>
              </a:extLst>
            </p:cNvPr>
            <p:cNvSpPr/>
            <p:nvPr/>
          </p:nvSpPr>
          <p:spPr bwMode="auto">
            <a:xfrm>
              <a:off x="2838956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7643766F-3A58-11F0-BA87-FDC39A893B56}"/>
                </a:ext>
              </a:extLst>
            </p:cNvPr>
            <p:cNvSpPr/>
            <p:nvPr/>
          </p:nvSpPr>
          <p:spPr bwMode="auto">
            <a:xfrm>
              <a:off x="3025427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CF946D93-EBCD-E3FF-EB74-86C4DD351BC0}"/>
                </a:ext>
              </a:extLst>
            </p:cNvPr>
            <p:cNvSpPr/>
            <p:nvPr/>
          </p:nvSpPr>
          <p:spPr bwMode="auto">
            <a:xfrm>
              <a:off x="3298988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加算記号 99">
              <a:extLst>
                <a:ext uri="{FF2B5EF4-FFF2-40B4-BE49-F238E27FC236}">
                  <a16:creationId xmlns:a16="http://schemas.microsoft.com/office/drawing/2014/main" id="{80DF0391-B235-CD47-28F7-0CB548CCBB87}"/>
                </a:ext>
              </a:extLst>
            </p:cNvPr>
            <p:cNvSpPr/>
            <p:nvPr/>
          </p:nvSpPr>
          <p:spPr bwMode="auto">
            <a:xfrm>
              <a:off x="3105208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1A50109A-010F-5537-26EC-19A1AD0EE654}"/>
                </a:ext>
              </a:extLst>
            </p:cNvPr>
            <p:cNvSpPr/>
            <p:nvPr/>
          </p:nvSpPr>
          <p:spPr bwMode="auto">
            <a:xfrm>
              <a:off x="2970250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E97172D2-6C68-1CDF-6D72-7F0CD3809F9A}"/>
                </a:ext>
              </a:extLst>
            </p:cNvPr>
            <p:cNvSpPr/>
            <p:nvPr/>
          </p:nvSpPr>
          <p:spPr bwMode="auto">
            <a:xfrm flipH="1">
              <a:off x="3269059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F8B4BA7-BFA8-89CE-86C3-A3F689775220}"/>
              </a:ext>
            </a:extLst>
          </p:cNvPr>
          <p:cNvGrpSpPr/>
          <p:nvPr/>
        </p:nvGrpSpPr>
        <p:grpSpPr>
          <a:xfrm>
            <a:off x="5867246" y="996378"/>
            <a:ext cx="813608" cy="824052"/>
            <a:chOff x="4472379" y="3442370"/>
            <a:chExt cx="691038" cy="699908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E64114F6-C6FD-7A23-900F-A5D3E9E7310C}"/>
                </a:ext>
              </a:extLst>
            </p:cNvPr>
            <p:cNvSpPr/>
            <p:nvPr/>
          </p:nvSpPr>
          <p:spPr bwMode="auto">
            <a:xfrm rot="900000" flipH="1">
              <a:off x="501008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E2D79A27-BB69-7FD4-9125-B4136FAD5E9C}"/>
                </a:ext>
              </a:extLst>
            </p:cNvPr>
            <p:cNvSpPr/>
            <p:nvPr/>
          </p:nvSpPr>
          <p:spPr bwMode="auto">
            <a:xfrm rot="900000" flipH="1">
              <a:off x="5039669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BBB0006E-4041-155C-8188-C2DF8F4F4070}"/>
                </a:ext>
              </a:extLst>
            </p:cNvPr>
            <p:cNvSpPr/>
            <p:nvPr/>
          </p:nvSpPr>
          <p:spPr bwMode="auto">
            <a:xfrm rot="20700000">
              <a:off x="447237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395E116B-965E-FD1D-164F-284A1BE9C388}"/>
                </a:ext>
              </a:extLst>
            </p:cNvPr>
            <p:cNvSpPr/>
            <p:nvPr/>
          </p:nvSpPr>
          <p:spPr bwMode="auto">
            <a:xfrm rot="20700000">
              <a:off x="4501959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F63C8254-F159-8B26-13C6-DE5B9681F48C}"/>
                </a:ext>
              </a:extLst>
            </p:cNvPr>
            <p:cNvSpPr/>
            <p:nvPr/>
          </p:nvSpPr>
          <p:spPr bwMode="auto">
            <a:xfrm>
              <a:off x="4516509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5F4207C4-B24C-2615-9162-6DA84EF70DAB}"/>
                </a:ext>
              </a:extLst>
            </p:cNvPr>
            <p:cNvSpPr/>
            <p:nvPr/>
          </p:nvSpPr>
          <p:spPr bwMode="auto">
            <a:xfrm>
              <a:off x="4549133" y="3550621"/>
              <a:ext cx="536173" cy="591657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3826AEBA-C0D0-2C7B-543F-889F3A75E515}"/>
                </a:ext>
              </a:extLst>
            </p:cNvPr>
            <p:cNvSpPr/>
            <p:nvPr/>
          </p:nvSpPr>
          <p:spPr bwMode="auto">
            <a:xfrm>
              <a:off x="4792083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46">
              <a:extLst>
                <a:ext uri="{FF2B5EF4-FFF2-40B4-BE49-F238E27FC236}">
                  <a16:creationId xmlns:a16="http://schemas.microsoft.com/office/drawing/2014/main" id="{8FF43EC1-D0EC-745B-6131-725C9E0C947D}"/>
                </a:ext>
              </a:extLst>
            </p:cNvPr>
            <p:cNvSpPr/>
            <p:nvPr/>
          </p:nvSpPr>
          <p:spPr bwMode="auto">
            <a:xfrm>
              <a:off x="4754227" y="4046630"/>
              <a:ext cx="132928" cy="39788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81E225C-0C03-76D6-33AD-572AD32D61D6}"/>
                </a:ext>
              </a:extLst>
            </p:cNvPr>
            <p:cNvSpPr/>
            <p:nvPr/>
          </p:nvSpPr>
          <p:spPr bwMode="auto">
            <a:xfrm>
              <a:off x="4473570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7FEE30B3-99D0-187A-AA6A-BDB4C7D0B37E}"/>
                </a:ext>
              </a:extLst>
            </p:cNvPr>
            <p:cNvSpPr/>
            <p:nvPr/>
          </p:nvSpPr>
          <p:spPr bwMode="auto">
            <a:xfrm rot="20700000">
              <a:off x="461026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E7FBFE4D-628D-3DC4-8B89-E544361EAB66}"/>
                </a:ext>
              </a:extLst>
            </p:cNvPr>
            <p:cNvSpPr/>
            <p:nvPr/>
          </p:nvSpPr>
          <p:spPr bwMode="auto">
            <a:xfrm rot="900000" flipH="1">
              <a:off x="490907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CDE979A4-FEC3-9302-2B2F-C105F1412B46}"/>
                </a:ext>
              </a:extLst>
            </p:cNvPr>
            <p:cNvSpPr/>
            <p:nvPr/>
          </p:nvSpPr>
          <p:spPr bwMode="auto">
            <a:xfrm>
              <a:off x="4654039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92A16C41-63CC-34D4-B937-434494A9D087}"/>
                </a:ext>
              </a:extLst>
            </p:cNvPr>
            <p:cNvSpPr/>
            <p:nvPr/>
          </p:nvSpPr>
          <p:spPr bwMode="auto">
            <a:xfrm>
              <a:off x="4927600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加算記号 116">
              <a:extLst>
                <a:ext uri="{FF2B5EF4-FFF2-40B4-BE49-F238E27FC236}">
                  <a16:creationId xmlns:a16="http://schemas.microsoft.com/office/drawing/2014/main" id="{784843FE-FF94-2F4E-773E-B29DD5732559}"/>
                </a:ext>
              </a:extLst>
            </p:cNvPr>
            <p:cNvSpPr/>
            <p:nvPr/>
          </p:nvSpPr>
          <p:spPr bwMode="auto">
            <a:xfrm>
              <a:off x="4739822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22">
              <a:extLst>
                <a:ext uri="{FF2B5EF4-FFF2-40B4-BE49-F238E27FC236}">
                  <a16:creationId xmlns:a16="http://schemas.microsoft.com/office/drawing/2014/main" id="{59AC0575-A664-514C-D808-9D050CCB7844}"/>
                </a:ext>
              </a:extLst>
            </p:cNvPr>
            <p:cNvSpPr/>
            <p:nvPr/>
          </p:nvSpPr>
          <p:spPr>
            <a:xfrm>
              <a:off x="5011870" y="390458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楕円 22">
              <a:extLst>
                <a:ext uri="{FF2B5EF4-FFF2-40B4-BE49-F238E27FC236}">
                  <a16:creationId xmlns:a16="http://schemas.microsoft.com/office/drawing/2014/main" id="{BD5D334B-DB29-D94B-D35A-C0B4FA32828C}"/>
                </a:ext>
              </a:extLst>
            </p:cNvPr>
            <p:cNvSpPr/>
            <p:nvPr/>
          </p:nvSpPr>
          <p:spPr>
            <a:xfrm>
              <a:off x="4606594" y="360468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楕円 22">
              <a:extLst>
                <a:ext uri="{FF2B5EF4-FFF2-40B4-BE49-F238E27FC236}">
                  <a16:creationId xmlns:a16="http://schemas.microsoft.com/office/drawing/2014/main" id="{FEC01BCF-4EAC-A3E4-023E-40BC0BEF3B44}"/>
                </a:ext>
              </a:extLst>
            </p:cNvPr>
            <p:cNvSpPr/>
            <p:nvPr/>
          </p:nvSpPr>
          <p:spPr>
            <a:xfrm>
              <a:off x="4617401" y="401536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楕円 22">
              <a:extLst>
                <a:ext uri="{FF2B5EF4-FFF2-40B4-BE49-F238E27FC236}">
                  <a16:creationId xmlns:a16="http://schemas.microsoft.com/office/drawing/2014/main" id="{52577DD5-57C1-65E9-060B-B7932B6C82A4}"/>
                </a:ext>
              </a:extLst>
            </p:cNvPr>
            <p:cNvSpPr/>
            <p:nvPr/>
          </p:nvSpPr>
          <p:spPr>
            <a:xfrm>
              <a:off x="4953510" y="35317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EDFF3FA-2F64-5106-8DFC-89742D4F23E3}"/>
              </a:ext>
            </a:extLst>
          </p:cNvPr>
          <p:cNvGrpSpPr/>
          <p:nvPr/>
        </p:nvGrpSpPr>
        <p:grpSpPr>
          <a:xfrm>
            <a:off x="4476404" y="996378"/>
            <a:ext cx="813608" cy="824052"/>
            <a:chOff x="3675336" y="3442370"/>
            <a:chExt cx="691038" cy="699908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02B82DE4-0274-2C99-2A84-C2085039AD6D}"/>
                </a:ext>
              </a:extLst>
            </p:cNvPr>
            <p:cNvSpPr/>
            <p:nvPr/>
          </p:nvSpPr>
          <p:spPr bwMode="auto">
            <a:xfrm rot="900000" flipH="1">
              <a:off x="4213046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E585E4CC-5BB1-2AEC-D92D-DF98FDC81272}"/>
                </a:ext>
              </a:extLst>
            </p:cNvPr>
            <p:cNvGrpSpPr/>
            <p:nvPr/>
          </p:nvGrpSpPr>
          <p:grpSpPr>
            <a:xfrm>
              <a:off x="3675336" y="3442370"/>
              <a:ext cx="691038" cy="699908"/>
              <a:chOff x="3675336" y="3442370"/>
              <a:chExt cx="691038" cy="699908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FCAF7FC3-3E59-A32B-F359-782DDCEA4893}"/>
                  </a:ext>
                </a:extLst>
              </p:cNvPr>
              <p:cNvSpPr/>
              <p:nvPr/>
            </p:nvSpPr>
            <p:spPr bwMode="auto">
              <a:xfrm rot="900000" flipH="1">
                <a:off x="4242626" y="3823711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FEC30905-35BB-1C8D-E82F-D1FC384F84CB}"/>
                  </a:ext>
                </a:extLst>
              </p:cNvPr>
              <p:cNvSpPr/>
              <p:nvPr/>
            </p:nvSpPr>
            <p:spPr bwMode="auto">
              <a:xfrm rot="20700000">
                <a:off x="3675336" y="3782132"/>
                <a:ext cx="151971" cy="21361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17FC75C3-170B-2B0C-1B00-6092289DB8DB}"/>
                  </a:ext>
                </a:extLst>
              </p:cNvPr>
              <p:cNvSpPr/>
              <p:nvPr/>
            </p:nvSpPr>
            <p:spPr bwMode="auto">
              <a:xfrm rot="20700000">
                <a:off x="3704916" y="3823710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94B8ED75-3B22-4A48-4831-A7C43C47AE77}"/>
                  </a:ext>
                </a:extLst>
              </p:cNvPr>
              <p:cNvSpPr/>
              <p:nvPr/>
            </p:nvSpPr>
            <p:spPr bwMode="auto">
              <a:xfrm>
                <a:off x="3719466" y="3480408"/>
                <a:ext cx="599788" cy="65479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B70979AB-375A-DD5B-2402-A14F729D416B}"/>
                  </a:ext>
                </a:extLst>
              </p:cNvPr>
              <p:cNvSpPr/>
              <p:nvPr/>
            </p:nvSpPr>
            <p:spPr bwMode="auto">
              <a:xfrm>
                <a:off x="3752090" y="3550621"/>
                <a:ext cx="536173" cy="59165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BAA018C4-33A0-7AC6-C46E-E46D0EE32D92}"/>
                  </a:ext>
                </a:extLst>
              </p:cNvPr>
              <p:cNvSpPr/>
              <p:nvPr/>
            </p:nvSpPr>
            <p:spPr bwMode="auto">
              <a:xfrm>
                <a:off x="3995039" y="3983322"/>
                <a:ext cx="52823" cy="19453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二等辺三角形 46">
                <a:extLst>
                  <a:ext uri="{FF2B5EF4-FFF2-40B4-BE49-F238E27FC236}">
                    <a16:creationId xmlns:a16="http://schemas.microsoft.com/office/drawing/2014/main" id="{ADDA2D0E-B6C5-D644-777D-30AB1D40FC10}"/>
                  </a:ext>
                </a:extLst>
              </p:cNvPr>
              <p:cNvSpPr/>
              <p:nvPr/>
            </p:nvSpPr>
            <p:spPr bwMode="auto">
              <a:xfrm rot="10800000">
                <a:off x="3961236" y="4048656"/>
                <a:ext cx="124823" cy="35735"/>
              </a:xfrm>
              <a:custGeom>
                <a:avLst/>
                <a:gdLst>
                  <a:gd name="connsiteX0" fmla="*/ 0 w 345496"/>
                  <a:gd name="connsiteY0" fmla="*/ 157417 h 157417"/>
                  <a:gd name="connsiteX1" fmla="*/ 172748 w 345496"/>
                  <a:gd name="connsiteY1" fmla="*/ 0 h 157417"/>
                  <a:gd name="connsiteX2" fmla="*/ 345496 w 345496"/>
                  <a:gd name="connsiteY2" fmla="*/ 157417 h 157417"/>
                  <a:gd name="connsiteX3" fmla="*/ 0 w 345496"/>
                  <a:gd name="connsiteY3" fmla="*/ 157417 h 157417"/>
                  <a:gd name="connsiteX0" fmla="*/ 0 w 345496"/>
                  <a:gd name="connsiteY0" fmla="*/ 157453 h 157453"/>
                  <a:gd name="connsiteX1" fmla="*/ 172748 w 345496"/>
                  <a:gd name="connsiteY1" fmla="*/ 36 h 157453"/>
                  <a:gd name="connsiteX2" fmla="*/ 345496 w 345496"/>
                  <a:gd name="connsiteY2" fmla="*/ 157453 h 157453"/>
                  <a:gd name="connsiteX3" fmla="*/ 0 w 345496"/>
                  <a:gd name="connsiteY3" fmla="*/ 157453 h 157453"/>
                  <a:gd name="connsiteX0" fmla="*/ 27 w 345523"/>
                  <a:gd name="connsiteY0" fmla="*/ 157444 h 163831"/>
                  <a:gd name="connsiteX1" fmla="*/ 172775 w 345523"/>
                  <a:gd name="connsiteY1" fmla="*/ 27 h 163831"/>
                  <a:gd name="connsiteX2" fmla="*/ 345523 w 345523"/>
                  <a:gd name="connsiteY2" fmla="*/ 157444 h 163831"/>
                  <a:gd name="connsiteX3" fmla="*/ 27 w 345523"/>
                  <a:gd name="connsiteY3" fmla="*/ 157444 h 163831"/>
                  <a:gd name="connsiteX0" fmla="*/ 27 w 345822"/>
                  <a:gd name="connsiteY0" fmla="*/ 157444 h 170071"/>
                  <a:gd name="connsiteX1" fmla="*/ 172775 w 345822"/>
                  <a:gd name="connsiteY1" fmla="*/ 27 h 170071"/>
                  <a:gd name="connsiteX2" fmla="*/ 345523 w 345822"/>
                  <a:gd name="connsiteY2" fmla="*/ 157444 h 170071"/>
                  <a:gd name="connsiteX3" fmla="*/ 27 w 345822"/>
                  <a:gd name="connsiteY3" fmla="*/ 157444 h 170071"/>
                  <a:gd name="connsiteX0" fmla="*/ 27 w 346670"/>
                  <a:gd name="connsiteY0" fmla="*/ 157444 h 167349"/>
                  <a:gd name="connsiteX1" fmla="*/ 172775 w 346670"/>
                  <a:gd name="connsiteY1" fmla="*/ 27 h 167349"/>
                  <a:gd name="connsiteX2" fmla="*/ 345523 w 346670"/>
                  <a:gd name="connsiteY2" fmla="*/ 157444 h 167349"/>
                  <a:gd name="connsiteX3" fmla="*/ 27 w 346670"/>
                  <a:gd name="connsiteY3" fmla="*/ 157444 h 167349"/>
                  <a:gd name="connsiteX0" fmla="*/ 299 w 346942"/>
                  <a:gd name="connsiteY0" fmla="*/ 157444 h 167349"/>
                  <a:gd name="connsiteX1" fmla="*/ 173047 w 346942"/>
                  <a:gd name="connsiteY1" fmla="*/ 27 h 167349"/>
                  <a:gd name="connsiteX2" fmla="*/ 345795 w 346942"/>
                  <a:gd name="connsiteY2" fmla="*/ 157444 h 167349"/>
                  <a:gd name="connsiteX3" fmla="*/ 299 w 346942"/>
                  <a:gd name="connsiteY3" fmla="*/ 157444 h 167349"/>
                  <a:gd name="connsiteX0" fmla="*/ 529 w 347172"/>
                  <a:gd name="connsiteY0" fmla="*/ 157444 h 166436"/>
                  <a:gd name="connsiteX1" fmla="*/ 173277 w 347172"/>
                  <a:gd name="connsiteY1" fmla="*/ 27 h 166436"/>
                  <a:gd name="connsiteX2" fmla="*/ 346025 w 347172"/>
                  <a:gd name="connsiteY2" fmla="*/ 157444 h 166436"/>
                  <a:gd name="connsiteX3" fmla="*/ 529 w 347172"/>
                  <a:gd name="connsiteY3" fmla="*/ 157444 h 1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172" h="166436">
                    <a:moveTo>
                      <a:pt x="529" y="157444"/>
                    </a:moveTo>
                    <a:cubicBezTo>
                      <a:pt x="-8564" y="145453"/>
                      <a:pt x="101406" y="-2270"/>
                      <a:pt x="173277" y="27"/>
                    </a:cubicBezTo>
                    <a:cubicBezTo>
                      <a:pt x="245148" y="2324"/>
                      <a:pt x="359879" y="145454"/>
                      <a:pt x="346025" y="157444"/>
                    </a:cubicBezTo>
                    <a:cubicBezTo>
                      <a:pt x="332171" y="169434"/>
                      <a:pt x="9622" y="169435"/>
                      <a:pt x="529" y="157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BC778C9-2FF0-2482-1C53-7C379DF4F4BF}"/>
                  </a:ext>
                </a:extLst>
              </p:cNvPr>
              <p:cNvSpPr/>
              <p:nvPr/>
            </p:nvSpPr>
            <p:spPr bwMode="auto">
              <a:xfrm>
                <a:off x="3676527" y="3442370"/>
                <a:ext cx="689847" cy="347067"/>
              </a:xfrm>
              <a:custGeom>
                <a:avLst/>
                <a:gdLst>
                  <a:gd name="connsiteX0" fmla="*/ 807661 w 1621311"/>
                  <a:gd name="connsiteY0" fmla="*/ 0 h 795310"/>
                  <a:gd name="connsiteX1" fmla="*/ 1517763 w 1621311"/>
                  <a:gd name="connsiteY1" fmla="*/ 580872 h 795310"/>
                  <a:gd name="connsiteX2" fmla="*/ 1530444 w 1621311"/>
                  <a:gd name="connsiteY2" fmla="*/ 707122 h 795310"/>
                  <a:gd name="connsiteX3" fmla="*/ 1577217 w 1621311"/>
                  <a:gd name="connsiteY3" fmla="*/ 707122 h 795310"/>
                  <a:gd name="connsiteX4" fmla="*/ 1621311 w 1621311"/>
                  <a:gd name="connsiteY4" fmla="*/ 751216 h 795310"/>
                  <a:gd name="connsiteX5" fmla="*/ 1577217 w 1621311"/>
                  <a:gd name="connsiteY5" fmla="*/ 795310 h 795310"/>
                  <a:gd name="connsiteX6" fmla="*/ 44094 w 1621311"/>
                  <a:gd name="connsiteY6" fmla="*/ 795310 h 795310"/>
                  <a:gd name="connsiteX7" fmla="*/ 0 w 1621311"/>
                  <a:gd name="connsiteY7" fmla="*/ 751216 h 795310"/>
                  <a:gd name="connsiteX8" fmla="*/ 44094 w 1621311"/>
                  <a:gd name="connsiteY8" fmla="*/ 707122 h 795310"/>
                  <a:gd name="connsiteX9" fmla="*/ 84878 w 1621311"/>
                  <a:gd name="connsiteY9" fmla="*/ 707122 h 795310"/>
                  <a:gd name="connsiteX10" fmla="*/ 97559 w 1621311"/>
                  <a:gd name="connsiteY10" fmla="*/ 580872 h 795310"/>
                  <a:gd name="connsiteX11" fmla="*/ 807661 w 1621311"/>
                  <a:gd name="connsiteY11" fmla="*/ 0 h 79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1311" h="795310">
                    <a:moveTo>
                      <a:pt x="807661" y="0"/>
                    </a:moveTo>
                    <a:cubicBezTo>
                      <a:pt x="1157933" y="0"/>
                      <a:pt x="1450176" y="249369"/>
                      <a:pt x="1517763" y="580872"/>
                    </a:cubicBezTo>
                    <a:lnTo>
                      <a:pt x="1530444" y="707122"/>
                    </a:lnTo>
                    <a:lnTo>
                      <a:pt x="1577217" y="707122"/>
                    </a:lnTo>
                    <a:cubicBezTo>
                      <a:pt x="1601569" y="707122"/>
                      <a:pt x="1621311" y="726864"/>
                      <a:pt x="1621311" y="751216"/>
                    </a:cubicBezTo>
                    <a:cubicBezTo>
                      <a:pt x="1621311" y="775568"/>
                      <a:pt x="1601569" y="795310"/>
                      <a:pt x="1577217" y="795310"/>
                    </a:cubicBezTo>
                    <a:lnTo>
                      <a:pt x="44094" y="795310"/>
                    </a:lnTo>
                    <a:cubicBezTo>
                      <a:pt x="19742" y="795310"/>
                      <a:pt x="0" y="775568"/>
                      <a:pt x="0" y="751216"/>
                    </a:cubicBezTo>
                    <a:cubicBezTo>
                      <a:pt x="0" y="726864"/>
                      <a:pt x="19742" y="707122"/>
                      <a:pt x="44094" y="707122"/>
                    </a:cubicBezTo>
                    <a:lnTo>
                      <a:pt x="84878" y="707122"/>
                    </a:lnTo>
                    <a:lnTo>
                      <a:pt x="97559" y="580872"/>
                    </a:lnTo>
                    <a:cubicBezTo>
                      <a:pt x="165147" y="249369"/>
                      <a:pt x="457389" y="0"/>
                      <a:pt x="80766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B4CA036F-7FAF-8C5F-FBB2-AF34DD5878A8}"/>
                  </a:ext>
                </a:extLst>
              </p:cNvPr>
              <p:cNvSpPr/>
              <p:nvPr/>
            </p:nvSpPr>
            <p:spPr bwMode="auto">
              <a:xfrm rot="21083359">
                <a:off x="3813225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BCCA3869-F66F-08C5-A0B5-D451E1E4271E}"/>
                  </a:ext>
                </a:extLst>
              </p:cNvPr>
              <p:cNvSpPr/>
              <p:nvPr/>
            </p:nvSpPr>
            <p:spPr bwMode="auto">
              <a:xfrm rot="505724" flipH="1">
                <a:off x="4112034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7B43F603-1127-8FDC-C51D-88D0548937C3}"/>
                  </a:ext>
                </a:extLst>
              </p:cNvPr>
              <p:cNvSpPr/>
              <p:nvPr/>
            </p:nvSpPr>
            <p:spPr bwMode="auto">
              <a:xfrm>
                <a:off x="3862998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F8F2DEAC-EAA6-C863-4873-661B51F46167}"/>
                  </a:ext>
                </a:extLst>
              </p:cNvPr>
              <p:cNvSpPr/>
              <p:nvPr/>
            </p:nvSpPr>
            <p:spPr bwMode="auto">
              <a:xfrm>
                <a:off x="4136559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加算記号 136">
                <a:extLst>
                  <a:ext uri="{FF2B5EF4-FFF2-40B4-BE49-F238E27FC236}">
                    <a16:creationId xmlns:a16="http://schemas.microsoft.com/office/drawing/2014/main" id="{188D40A4-0C7A-01AB-624C-1D287FD1262A}"/>
                  </a:ext>
                </a:extLst>
              </p:cNvPr>
              <p:cNvSpPr/>
              <p:nvPr/>
            </p:nvSpPr>
            <p:spPr bwMode="auto">
              <a:xfrm>
                <a:off x="3942779" y="3623302"/>
                <a:ext cx="154795" cy="154795"/>
              </a:xfrm>
              <a:prstGeom prst="mathPlus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22">
                <a:extLst>
                  <a:ext uri="{FF2B5EF4-FFF2-40B4-BE49-F238E27FC236}">
                    <a16:creationId xmlns:a16="http://schemas.microsoft.com/office/drawing/2014/main" id="{CCB2308C-C572-BD2A-218C-EFB97A15740A}"/>
                  </a:ext>
                </a:extLst>
              </p:cNvPr>
              <p:cNvSpPr/>
              <p:nvPr/>
            </p:nvSpPr>
            <p:spPr>
              <a:xfrm>
                <a:off x="4172285" y="4024716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22">
                <a:extLst>
                  <a:ext uri="{FF2B5EF4-FFF2-40B4-BE49-F238E27FC236}">
                    <a16:creationId xmlns:a16="http://schemas.microsoft.com/office/drawing/2014/main" id="{87DD1DA6-AF80-84FA-D84A-8E352BE5727C}"/>
                  </a:ext>
                </a:extLst>
              </p:cNvPr>
              <p:cNvSpPr/>
              <p:nvPr/>
            </p:nvSpPr>
            <p:spPr>
              <a:xfrm>
                <a:off x="3828611" y="3606471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6F8CCFB-D085-19C6-EA17-E73A92B47935}"/>
              </a:ext>
            </a:extLst>
          </p:cNvPr>
          <p:cNvGrpSpPr/>
          <p:nvPr/>
        </p:nvGrpSpPr>
        <p:grpSpPr>
          <a:xfrm>
            <a:off x="7258088" y="996378"/>
            <a:ext cx="813608" cy="824052"/>
            <a:chOff x="5301844" y="3442370"/>
            <a:chExt cx="691038" cy="699908"/>
          </a:xfrm>
        </p:grpSpPr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163B50C9-CE79-BAED-C126-C70DEBF0D900}"/>
                </a:ext>
              </a:extLst>
            </p:cNvPr>
            <p:cNvSpPr/>
            <p:nvPr/>
          </p:nvSpPr>
          <p:spPr bwMode="auto">
            <a:xfrm rot="20700000">
              <a:off x="543297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E4B45FB5-8010-8174-6124-1C3614A375B8}"/>
                </a:ext>
              </a:extLst>
            </p:cNvPr>
            <p:cNvSpPr/>
            <p:nvPr/>
          </p:nvSpPr>
          <p:spPr bwMode="auto">
            <a:xfrm rot="900000" flipH="1">
              <a:off x="573178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9945A142-9238-45F1-7A1A-1E72C015C6D4}"/>
                </a:ext>
              </a:extLst>
            </p:cNvPr>
            <p:cNvSpPr/>
            <p:nvPr/>
          </p:nvSpPr>
          <p:spPr bwMode="auto">
            <a:xfrm rot="900000" flipH="1">
              <a:off x="583955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E821AC65-C11E-6CF3-6789-CDCD1648A869}"/>
                </a:ext>
              </a:extLst>
            </p:cNvPr>
            <p:cNvSpPr/>
            <p:nvPr/>
          </p:nvSpPr>
          <p:spPr bwMode="auto">
            <a:xfrm rot="900000" flipH="1">
              <a:off x="5869134" y="3823711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27BF27CF-BADA-AD2C-23DD-68014D9AA86B}"/>
                </a:ext>
              </a:extLst>
            </p:cNvPr>
            <p:cNvSpPr/>
            <p:nvPr/>
          </p:nvSpPr>
          <p:spPr bwMode="auto">
            <a:xfrm rot="20700000">
              <a:off x="530184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322A6D63-5DA9-E122-7944-BB668C7FF800}"/>
                </a:ext>
              </a:extLst>
            </p:cNvPr>
            <p:cNvSpPr/>
            <p:nvPr/>
          </p:nvSpPr>
          <p:spPr bwMode="auto">
            <a:xfrm rot="20700000">
              <a:off x="5331424" y="3823710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080BB0D6-5DA9-EA77-6E07-AFB5D9BA84E9}"/>
                </a:ext>
              </a:extLst>
            </p:cNvPr>
            <p:cNvSpPr/>
            <p:nvPr/>
          </p:nvSpPr>
          <p:spPr bwMode="auto">
            <a:xfrm>
              <a:off x="5345974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2AE4A18E-258A-82E3-528D-FC53166ADB5E}"/>
                </a:ext>
              </a:extLst>
            </p:cNvPr>
            <p:cNvSpPr/>
            <p:nvPr/>
          </p:nvSpPr>
          <p:spPr bwMode="auto">
            <a:xfrm>
              <a:off x="5378598" y="3550621"/>
              <a:ext cx="536173" cy="591657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37F24871-5457-8CDF-1A6D-9D703D69ABEF}"/>
                </a:ext>
              </a:extLst>
            </p:cNvPr>
            <p:cNvSpPr/>
            <p:nvPr/>
          </p:nvSpPr>
          <p:spPr bwMode="auto">
            <a:xfrm>
              <a:off x="5621547" y="3983322"/>
              <a:ext cx="52823" cy="19453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二等辺三角形 46">
              <a:extLst>
                <a:ext uri="{FF2B5EF4-FFF2-40B4-BE49-F238E27FC236}">
                  <a16:creationId xmlns:a16="http://schemas.microsoft.com/office/drawing/2014/main" id="{B932EADA-C3A7-F825-05A7-4146A5593C6E}"/>
                </a:ext>
              </a:extLst>
            </p:cNvPr>
            <p:cNvSpPr/>
            <p:nvPr/>
          </p:nvSpPr>
          <p:spPr bwMode="auto">
            <a:xfrm>
              <a:off x="5572884" y="4034472"/>
              <a:ext cx="154543" cy="51946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983774E-4BD4-F6FE-84A2-C89403210444}"/>
                </a:ext>
              </a:extLst>
            </p:cNvPr>
            <p:cNvSpPr/>
            <p:nvPr/>
          </p:nvSpPr>
          <p:spPr bwMode="auto">
            <a:xfrm>
              <a:off x="5303035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5655F9B0-AA44-C046-F005-2F651D68CC16}"/>
                </a:ext>
              </a:extLst>
            </p:cNvPr>
            <p:cNvSpPr/>
            <p:nvPr/>
          </p:nvSpPr>
          <p:spPr bwMode="auto">
            <a:xfrm>
              <a:off x="5489506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5279B6FE-70C0-6DF4-29C9-2FECF6F005C9}"/>
                </a:ext>
              </a:extLst>
            </p:cNvPr>
            <p:cNvSpPr/>
            <p:nvPr/>
          </p:nvSpPr>
          <p:spPr bwMode="auto">
            <a:xfrm>
              <a:off x="5763067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加算記号 153">
              <a:extLst>
                <a:ext uri="{FF2B5EF4-FFF2-40B4-BE49-F238E27FC236}">
                  <a16:creationId xmlns:a16="http://schemas.microsoft.com/office/drawing/2014/main" id="{F4463BE6-12ED-7BD7-565A-CC4CA3F52FFF}"/>
                </a:ext>
              </a:extLst>
            </p:cNvPr>
            <p:cNvSpPr/>
            <p:nvPr/>
          </p:nvSpPr>
          <p:spPr bwMode="auto">
            <a:xfrm>
              <a:off x="5569287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2CB46731-27FF-0707-226F-4D2E04569E06}"/>
                </a:ext>
              </a:extLst>
            </p:cNvPr>
            <p:cNvSpPr/>
            <p:nvPr/>
          </p:nvSpPr>
          <p:spPr bwMode="auto">
            <a:xfrm>
              <a:off x="5780585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C64F1A88-A16A-3073-4498-2E1A5B6D8F2E}"/>
                </a:ext>
              </a:extLst>
            </p:cNvPr>
            <p:cNvSpPr/>
            <p:nvPr/>
          </p:nvSpPr>
          <p:spPr bwMode="auto">
            <a:xfrm>
              <a:off x="5452311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A42A089C-91A0-C73E-D7ED-4E25A6621C90}"/>
                </a:ext>
              </a:extLst>
            </p:cNvPr>
            <p:cNvSpPr/>
            <p:nvPr/>
          </p:nvSpPr>
          <p:spPr bwMode="auto">
            <a:xfrm rot="20700000">
              <a:off x="543905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235EB401-4830-CA42-458A-1051B34A8AA0}"/>
                </a:ext>
              </a:extLst>
            </p:cNvPr>
            <p:cNvSpPr/>
            <p:nvPr/>
          </p:nvSpPr>
          <p:spPr bwMode="auto">
            <a:xfrm rot="900000" flipH="1">
              <a:off x="5737866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楕円 22">
              <a:extLst>
                <a:ext uri="{FF2B5EF4-FFF2-40B4-BE49-F238E27FC236}">
                  <a16:creationId xmlns:a16="http://schemas.microsoft.com/office/drawing/2014/main" id="{F80877AE-08AC-836F-01A4-96ED69E898FA}"/>
                </a:ext>
              </a:extLst>
            </p:cNvPr>
            <p:cNvSpPr/>
            <p:nvPr/>
          </p:nvSpPr>
          <p:spPr>
            <a:xfrm>
              <a:off x="5875265" y="384628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楕円 22">
              <a:extLst>
                <a:ext uri="{FF2B5EF4-FFF2-40B4-BE49-F238E27FC236}">
                  <a16:creationId xmlns:a16="http://schemas.microsoft.com/office/drawing/2014/main" id="{3C7CF97E-0CCE-D26C-E4AC-C8C6F980B3B5}"/>
                </a:ext>
              </a:extLst>
            </p:cNvPr>
            <p:cNvSpPr/>
            <p:nvPr/>
          </p:nvSpPr>
          <p:spPr>
            <a:xfrm>
              <a:off x="5733081" y="359749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楕円 22">
              <a:extLst>
                <a:ext uri="{FF2B5EF4-FFF2-40B4-BE49-F238E27FC236}">
                  <a16:creationId xmlns:a16="http://schemas.microsoft.com/office/drawing/2014/main" id="{261CF150-AE85-AE0D-09EC-8B957DC3F8BA}"/>
                </a:ext>
              </a:extLst>
            </p:cNvPr>
            <p:cNvSpPr/>
            <p:nvPr/>
          </p:nvSpPr>
          <p:spPr>
            <a:xfrm>
              <a:off x="5467242" y="3561574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楕円 22">
              <a:extLst>
                <a:ext uri="{FF2B5EF4-FFF2-40B4-BE49-F238E27FC236}">
                  <a16:creationId xmlns:a16="http://schemas.microsoft.com/office/drawing/2014/main" id="{CA8F660F-78B1-39B9-1E16-B237E007216F}"/>
                </a:ext>
              </a:extLst>
            </p:cNvPr>
            <p:cNvSpPr/>
            <p:nvPr/>
          </p:nvSpPr>
          <p:spPr>
            <a:xfrm>
              <a:off x="5785855" y="4044548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" name="楕円 22">
              <a:extLst>
                <a:ext uri="{FF2B5EF4-FFF2-40B4-BE49-F238E27FC236}">
                  <a16:creationId xmlns:a16="http://schemas.microsoft.com/office/drawing/2014/main" id="{E3D4B019-DE12-D51D-589E-2F209512213E}"/>
                </a:ext>
              </a:extLst>
            </p:cNvPr>
            <p:cNvSpPr/>
            <p:nvPr/>
          </p:nvSpPr>
          <p:spPr>
            <a:xfrm>
              <a:off x="5407158" y="393724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4107A585-2644-CFDC-D746-8B373B62AA6E}"/>
              </a:ext>
            </a:extLst>
          </p:cNvPr>
          <p:cNvSpPr txBox="1"/>
          <p:nvPr/>
        </p:nvSpPr>
        <p:spPr>
          <a:xfrm>
            <a:off x="52501" y="4211035"/>
            <a:ext cx="3139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■衣類による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値に加えるべき補正値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0C9CC280-65A8-E237-39B1-530741E2A6DB}"/>
              </a:ext>
            </a:extLst>
          </p:cNvPr>
          <p:cNvSpPr txBox="1"/>
          <p:nvPr/>
        </p:nvSpPr>
        <p:spPr>
          <a:xfrm>
            <a:off x="4005547" y="4211035"/>
            <a:ext cx="2523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■作業強度に応じた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基準値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フリーフォーム: 図形 196">
            <a:extLst>
              <a:ext uri="{FF2B5EF4-FFF2-40B4-BE49-F238E27FC236}">
                <a16:creationId xmlns:a16="http://schemas.microsoft.com/office/drawing/2014/main" id="{7E6765EC-D7C8-F958-96A8-7308EFD17171}"/>
              </a:ext>
            </a:extLst>
          </p:cNvPr>
          <p:cNvSpPr/>
          <p:nvPr/>
        </p:nvSpPr>
        <p:spPr>
          <a:xfrm>
            <a:off x="1528698" y="5683452"/>
            <a:ext cx="7701039" cy="1016286"/>
          </a:xfrm>
          <a:custGeom>
            <a:avLst/>
            <a:gdLst>
              <a:gd name="connsiteX0" fmla="*/ 513694 w 7701039"/>
              <a:gd name="connsiteY0" fmla="*/ 0 h 1016286"/>
              <a:gd name="connsiteX1" fmla="*/ 7531655 w 7701039"/>
              <a:gd name="connsiteY1" fmla="*/ 0 h 1016286"/>
              <a:gd name="connsiteX2" fmla="*/ 7701039 w 7701039"/>
              <a:gd name="connsiteY2" fmla="*/ 169384 h 1016286"/>
              <a:gd name="connsiteX3" fmla="*/ 7701039 w 7701039"/>
              <a:gd name="connsiteY3" fmla="*/ 846902 h 1016286"/>
              <a:gd name="connsiteX4" fmla="*/ 7531655 w 7701039"/>
              <a:gd name="connsiteY4" fmla="*/ 1016286 h 1016286"/>
              <a:gd name="connsiteX5" fmla="*/ 513694 w 7701039"/>
              <a:gd name="connsiteY5" fmla="*/ 1016286 h 1016286"/>
              <a:gd name="connsiteX6" fmla="*/ 344310 w 7701039"/>
              <a:gd name="connsiteY6" fmla="*/ 846902 h 1016286"/>
              <a:gd name="connsiteX7" fmla="*/ 344310 w 7701039"/>
              <a:gd name="connsiteY7" fmla="*/ 576363 h 1016286"/>
              <a:gd name="connsiteX8" fmla="*/ 0 w 7701039"/>
              <a:gd name="connsiteY8" fmla="*/ 504796 h 1016286"/>
              <a:gd name="connsiteX9" fmla="*/ 344310 w 7701039"/>
              <a:gd name="connsiteY9" fmla="*/ 433230 h 1016286"/>
              <a:gd name="connsiteX10" fmla="*/ 344310 w 7701039"/>
              <a:gd name="connsiteY10" fmla="*/ 169384 h 1016286"/>
              <a:gd name="connsiteX11" fmla="*/ 513694 w 7701039"/>
              <a:gd name="connsiteY11" fmla="*/ 0 h 101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701039" h="1016286">
                <a:moveTo>
                  <a:pt x="513694" y="0"/>
                </a:moveTo>
                <a:lnTo>
                  <a:pt x="7531655" y="0"/>
                </a:lnTo>
                <a:cubicBezTo>
                  <a:pt x="7625203" y="0"/>
                  <a:pt x="7701039" y="75836"/>
                  <a:pt x="7701039" y="169384"/>
                </a:cubicBezTo>
                <a:lnTo>
                  <a:pt x="7701039" y="846902"/>
                </a:lnTo>
                <a:cubicBezTo>
                  <a:pt x="7701039" y="940450"/>
                  <a:pt x="7625203" y="1016286"/>
                  <a:pt x="7531655" y="1016286"/>
                </a:cubicBezTo>
                <a:lnTo>
                  <a:pt x="513694" y="1016286"/>
                </a:lnTo>
                <a:cubicBezTo>
                  <a:pt x="420146" y="1016286"/>
                  <a:pt x="344310" y="940450"/>
                  <a:pt x="344310" y="846902"/>
                </a:cubicBezTo>
                <a:lnTo>
                  <a:pt x="344310" y="576363"/>
                </a:lnTo>
                <a:lnTo>
                  <a:pt x="0" y="504796"/>
                </a:lnTo>
                <a:lnTo>
                  <a:pt x="344310" y="433230"/>
                </a:lnTo>
                <a:lnTo>
                  <a:pt x="344310" y="169384"/>
                </a:lnTo>
                <a:cubicBezTo>
                  <a:pt x="344310" y="75836"/>
                  <a:pt x="420146" y="0"/>
                  <a:pt x="513694" y="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BA823D-1AD6-B78B-9500-A4BE6967091E}"/>
              </a:ext>
            </a:extLst>
          </p:cNvPr>
          <p:cNvSpPr/>
          <p:nvPr/>
        </p:nvSpPr>
        <p:spPr>
          <a:xfrm>
            <a:off x="166800" y="158262"/>
            <a:ext cx="9556730" cy="700899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7B89D9-F18E-BDB7-49BE-4CC82CDF914E}"/>
              </a:ext>
            </a:extLst>
          </p:cNvPr>
          <p:cNvSpPr txBox="1"/>
          <p:nvPr/>
        </p:nvSpPr>
        <p:spPr>
          <a:xfrm>
            <a:off x="364016" y="295235"/>
            <a:ext cx="9219037" cy="4349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熱中症は大変危険です！</a:t>
            </a:r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値を確認して予防に努めましょう！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F9D018A-EB2A-C436-5B00-A1EB3A3F4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72338"/>
              </p:ext>
            </p:extLst>
          </p:nvPr>
        </p:nvGraphicFramePr>
        <p:xfrm>
          <a:off x="182470" y="863714"/>
          <a:ext cx="9541060" cy="4210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605">
                  <a:extLst>
                    <a:ext uri="{9D8B030D-6E8A-4147-A177-3AD203B41FA5}">
                      <a16:colId xmlns:a16="http://schemas.microsoft.com/office/drawing/2014/main" val="1180944572"/>
                    </a:ext>
                  </a:extLst>
                </a:gridCol>
                <a:gridCol w="1759345">
                  <a:extLst>
                    <a:ext uri="{9D8B030D-6E8A-4147-A177-3AD203B41FA5}">
                      <a16:colId xmlns:a16="http://schemas.microsoft.com/office/drawing/2014/main" val="4269725079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1298423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880162046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00136588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18381395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857686049"/>
                    </a:ext>
                  </a:extLst>
                </a:gridCol>
              </a:tblGrid>
              <a:tr h="163799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303489"/>
                  </a:ext>
                </a:extLst>
              </a:tr>
              <a:tr h="79228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実測値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77600"/>
                  </a:ext>
                </a:extLst>
              </a:tr>
              <a:tr h="4276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作業強度と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休憩頻度目安</a:t>
                      </a:r>
                    </a:p>
                  </a:txBody>
                  <a:tcPr vert="eaVert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79670"/>
                  </a:ext>
                </a:extLst>
              </a:tr>
              <a:tr h="4485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48081"/>
                  </a:ext>
                </a:extLst>
              </a:tr>
              <a:tr h="4518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85969"/>
                  </a:ext>
                </a:extLst>
              </a:tr>
              <a:tr h="4518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超重度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970305"/>
                  </a:ext>
                </a:extLst>
              </a:tr>
            </a:tbl>
          </a:graphicData>
        </a:graphic>
      </p:graphicFrame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2DD2E09-6B8C-0175-8B84-0083EDC597A4}"/>
              </a:ext>
            </a:extLst>
          </p:cNvPr>
          <p:cNvGrpSpPr/>
          <p:nvPr/>
        </p:nvGrpSpPr>
        <p:grpSpPr>
          <a:xfrm>
            <a:off x="8589399" y="1028445"/>
            <a:ext cx="932670" cy="944642"/>
            <a:chOff x="6122123" y="3442370"/>
            <a:chExt cx="691038" cy="699908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7BC3BD9-CDE9-163A-A4E7-6EB9EC30B48F}"/>
                </a:ext>
              </a:extLst>
            </p:cNvPr>
            <p:cNvSpPr/>
            <p:nvPr/>
          </p:nvSpPr>
          <p:spPr bwMode="auto">
            <a:xfrm rot="900000" flipH="1">
              <a:off x="665983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7567599-3603-BA4B-0689-EF5A9902A1E6}"/>
                </a:ext>
              </a:extLst>
            </p:cNvPr>
            <p:cNvSpPr/>
            <p:nvPr/>
          </p:nvSpPr>
          <p:spPr bwMode="auto">
            <a:xfrm rot="900000" flipH="1">
              <a:off x="6689413" y="3823711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A31A3EE-73AD-2278-B77B-13BBFA9E9965}"/>
                </a:ext>
              </a:extLst>
            </p:cNvPr>
            <p:cNvSpPr/>
            <p:nvPr/>
          </p:nvSpPr>
          <p:spPr bwMode="auto">
            <a:xfrm rot="20700000">
              <a:off x="612212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F0886DA8-3B92-DC1B-A5F6-B39BA5016E76}"/>
                </a:ext>
              </a:extLst>
            </p:cNvPr>
            <p:cNvSpPr/>
            <p:nvPr/>
          </p:nvSpPr>
          <p:spPr bwMode="auto">
            <a:xfrm rot="20700000">
              <a:off x="6151703" y="3823710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C85AF6CD-F8D6-B957-8CA3-3535596D8639}"/>
                </a:ext>
              </a:extLst>
            </p:cNvPr>
            <p:cNvSpPr/>
            <p:nvPr/>
          </p:nvSpPr>
          <p:spPr bwMode="auto">
            <a:xfrm>
              <a:off x="6166253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42D39EB-B2E9-BD37-0B38-FE841CF748FC}"/>
                </a:ext>
              </a:extLst>
            </p:cNvPr>
            <p:cNvSpPr/>
            <p:nvPr/>
          </p:nvSpPr>
          <p:spPr bwMode="auto">
            <a:xfrm>
              <a:off x="6198877" y="3550621"/>
              <a:ext cx="536173" cy="591657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45C6586-C29A-99E5-49D2-974331DFB8FE}"/>
                </a:ext>
              </a:extLst>
            </p:cNvPr>
            <p:cNvSpPr/>
            <p:nvPr/>
          </p:nvSpPr>
          <p:spPr bwMode="auto">
            <a:xfrm>
              <a:off x="6441826" y="3983322"/>
              <a:ext cx="52823" cy="19453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二等辺三角形 46">
              <a:extLst>
                <a:ext uri="{FF2B5EF4-FFF2-40B4-BE49-F238E27FC236}">
                  <a16:creationId xmlns:a16="http://schemas.microsoft.com/office/drawing/2014/main" id="{5100E3A5-A6BB-6696-C3FB-26730B2CB664}"/>
                </a:ext>
              </a:extLst>
            </p:cNvPr>
            <p:cNvSpPr/>
            <p:nvPr/>
          </p:nvSpPr>
          <p:spPr bwMode="auto">
            <a:xfrm>
              <a:off x="6376547" y="4021619"/>
              <a:ext cx="187776" cy="64799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9DE8704-DA15-5160-EA01-D1AFF8A32348}"/>
                </a:ext>
              </a:extLst>
            </p:cNvPr>
            <p:cNvSpPr/>
            <p:nvPr/>
          </p:nvSpPr>
          <p:spPr bwMode="auto">
            <a:xfrm>
              <a:off x="6123314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加算記号 63">
              <a:extLst>
                <a:ext uri="{FF2B5EF4-FFF2-40B4-BE49-F238E27FC236}">
                  <a16:creationId xmlns:a16="http://schemas.microsoft.com/office/drawing/2014/main" id="{1FEC78FC-4D3C-7E39-129A-A79B7FE59AEF}"/>
                </a:ext>
              </a:extLst>
            </p:cNvPr>
            <p:cNvSpPr/>
            <p:nvPr/>
          </p:nvSpPr>
          <p:spPr bwMode="auto">
            <a:xfrm>
              <a:off x="6389566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BC115D4-26FD-DA9B-1CA6-E435CB0868DB}"/>
                </a:ext>
              </a:extLst>
            </p:cNvPr>
            <p:cNvSpPr/>
            <p:nvPr/>
          </p:nvSpPr>
          <p:spPr bwMode="auto">
            <a:xfrm>
              <a:off x="65719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1BB36E1-9CE5-C27E-D49C-2F97082C75B9}"/>
                </a:ext>
              </a:extLst>
            </p:cNvPr>
            <p:cNvSpPr/>
            <p:nvPr/>
          </p:nvSpPr>
          <p:spPr bwMode="auto">
            <a:xfrm>
              <a:off x="62578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6DE87B-B219-2D19-5C52-F58D04615D3D}"/>
                </a:ext>
              </a:extLst>
            </p:cNvPr>
            <p:cNvSpPr/>
            <p:nvPr/>
          </p:nvSpPr>
          <p:spPr>
            <a:xfrm>
              <a:off x="6547063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195DFF7-0FD8-99D0-7B5B-7381F337D6CF}"/>
                </a:ext>
              </a:extLst>
            </p:cNvPr>
            <p:cNvSpPr/>
            <p:nvPr/>
          </p:nvSpPr>
          <p:spPr>
            <a:xfrm>
              <a:off x="6269448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22">
              <a:extLst>
                <a:ext uri="{FF2B5EF4-FFF2-40B4-BE49-F238E27FC236}">
                  <a16:creationId xmlns:a16="http://schemas.microsoft.com/office/drawing/2014/main" id="{25B2C26C-FC4B-F36C-84D3-914F3FC3B2FB}"/>
                </a:ext>
              </a:extLst>
            </p:cNvPr>
            <p:cNvSpPr/>
            <p:nvPr/>
          </p:nvSpPr>
          <p:spPr>
            <a:xfrm>
              <a:off x="6630508" y="369954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楕円 22">
              <a:extLst>
                <a:ext uri="{FF2B5EF4-FFF2-40B4-BE49-F238E27FC236}">
                  <a16:creationId xmlns:a16="http://schemas.microsoft.com/office/drawing/2014/main" id="{E4DE155D-E864-79C1-1C29-2276D2019917}"/>
                </a:ext>
              </a:extLst>
            </p:cNvPr>
            <p:cNvSpPr/>
            <p:nvPr/>
          </p:nvSpPr>
          <p:spPr>
            <a:xfrm>
              <a:off x="6608357" y="345910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楕円 22">
              <a:extLst>
                <a:ext uri="{FF2B5EF4-FFF2-40B4-BE49-F238E27FC236}">
                  <a16:creationId xmlns:a16="http://schemas.microsoft.com/office/drawing/2014/main" id="{CA0AA203-B1F3-72C3-C3E5-AF937E93D7A3}"/>
                </a:ext>
              </a:extLst>
            </p:cNvPr>
            <p:cNvSpPr/>
            <p:nvPr/>
          </p:nvSpPr>
          <p:spPr>
            <a:xfrm>
              <a:off x="6232019" y="37399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楕円 22">
              <a:extLst>
                <a:ext uri="{FF2B5EF4-FFF2-40B4-BE49-F238E27FC236}">
                  <a16:creationId xmlns:a16="http://schemas.microsoft.com/office/drawing/2014/main" id="{4D65215B-3F39-2BE5-5D80-7178DBC05562}"/>
                </a:ext>
              </a:extLst>
            </p:cNvPr>
            <p:cNvSpPr/>
            <p:nvPr/>
          </p:nvSpPr>
          <p:spPr>
            <a:xfrm>
              <a:off x="6224299" y="392776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楕円 22">
              <a:extLst>
                <a:ext uri="{FF2B5EF4-FFF2-40B4-BE49-F238E27FC236}">
                  <a16:creationId xmlns:a16="http://schemas.microsoft.com/office/drawing/2014/main" id="{9BBF9BB5-6323-7651-8CAC-340D23498EEC}"/>
                </a:ext>
              </a:extLst>
            </p:cNvPr>
            <p:cNvSpPr/>
            <p:nvPr/>
          </p:nvSpPr>
          <p:spPr>
            <a:xfrm>
              <a:off x="6284382" y="355209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楕円 22">
              <a:extLst>
                <a:ext uri="{FF2B5EF4-FFF2-40B4-BE49-F238E27FC236}">
                  <a16:creationId xmlns:a16="http://schemas.microsoft.com/office/drawing/2014/main" id="{45BDC495-0E2B-537B-A42E-8D9C26B4EB16}"/>
                </a:ext>
              </a:extLst>
            </p:cNvPr>
            <p:cNvSpPr/>
            <p:nvPr/>
          </p:nvSpPr>
          <p:spPr>
            <a:xfrm>
              <a:off x="6645710" y="399639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楕円 22">
              <a:extLst>
                <a:ext uri="{FF2B5EF4-FFF2-40B4-BE49-F238E27FC236}">
                  <a16:creationId xmlns:a16="http://schemas.microsoft.com/office/drawing/2014/main" id="{CC7AE132-F7F8-E7AD-801F-40CF50357DC7}"/>
                </a:ext>
              </a:extLst>
            </p:cNvPr>
            <p:cNvSpPr/>
            <p:nvPr/>
          </p:nvSpPr>
          <p:spPr>
            <a:xfrm>
              <a:off x="6425458" y="380412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楕円 22">
              <a:extLst>
                <a:ext uri="{FF2B5EF4-FFF2-40B4-BE49-F238E27FC236}">
                  <a16:creationId xmlns:a16="http://schemas.microsoft.com/office/drawing/2014/main" id="{ECA3DBDA-FCAE-F319-2B1D-44AE9B10468B}"/>
                </a:ext>
              </a:extLst>
            </p:cNvPr>
            <p:cNvSpPr/>
            <p:nvPr/>
          </p:nvSpPr>
          <p:spPr>
            <a:xfrm>
              <a:off x="6742712" y="405286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楕円 22">
              <a:extLst>
                <a:ext uri="{FF2B5EF4-FFF2-40B4-BE49-F238E27FC236}">
                  <a16:creationId xmlns:a16="http://schemas.microsoft.com/office/drawing/2014/main" id="{F624B1A5-A760-C6FB-CD17-C771507AF885}"/>
                </a:ext>
              </a:extLst>
            </p:cNvPr>
            <p:cNvSpPr/>
            <p:nvPr/>
          </p:nvSpPr>
          <p:spPr>
            <a:xfrm>
              <a:off x="6151500" y="402973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666F19F0-CEB1-84C0-8221-022275C3444D}"/>
              </a:ext>
            </a:extLst>
          </p:cNvPr>
          <p:cNvGrpSpPr/>
          <p:nvPr/>
        </p:nvGrpSpPr>
        <p:grpSpPr>
          <a:xfrm>
            <a:off x="3026031" y="1028445"/>
            <a:ext cx="932670" cy="944642"/>
            <a:chOff x="2837765" y="3442370"/>
            <a:chExt cx="691038" cy="699908"/>
          </a:xfrm>
        </p:grpSpPr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918A39C8-1770-BB96-0F83-23EEA4F564D3}"/>
                </a:ext>
              </a:extLst>
            </p:cNvPr>
            <p:cNvSpPr/>
            <p:nvPr/>
          </p:nvSpPr>
          <p:spPr bwMode="auto">
            <a:xfrm rot="900000" flipH="1">
              <a:off x="337547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86A61D0-97DE-FEE6-4BAD-7D34E99D54A2}"/>
                </a:ext>
              </a:extLst>
            </p:cNvPr>
            <p:cNvSpPr/>
            <p:nvPr/>
          </p:nvSpPr>
          <p:spPr bwMode="auto">
            <a:xfrm rot="900000" flipH="1">
              <a:off x="3405055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09C1286D-3AE9-592A-C68D-FD6DF4E9B20A}"/>
                </a:ext>
              </a:extLst>
            </p:cNvPr>
            <p:cNvSpPr/>
            <p:nvPr/>
          </p:nvSpPr>
          <p:spPr bwMode="auto">
            <a:xfrm rot="20700000">
              <a:off x="283776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92A73184-8DEB-4E21-86EE-B719AB07722F}"/>
                </a:ext>
              </a:extLst>
            </p:cNvPr>
            <p:cNvSpPr/>
            <p:nvPr/>
          </p:nvSpPr>
          <p:spPr bwMode="auto">
            <a:xfrm rot="20700000">
              <a:off x="2867345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A1974E5C-B1F0-9282-7352-25D9A3D03595}"/>
                </a:ext>
              </a:extLst>
            </p:cNvPr>
            <p:cNvSpPr/>
            <p:nvPr/>
          </p:nvSpPr>
          <p:spPr bwMode="auto">
            <a:xfrm>
              <a:off x="2881895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33DD0ABD-305B-5D6C-49A7-2C393B8D31CE}"/>
                </a:ext>
              </a:extLst>
            </p:cNvPr>
            <p:cNvSpPr/>
            <p:nvPr/>
          </p:nvSpPr>
          <p:spPr bwMode="auto">
            <a:xfrm>
              <a:off x="2914519" y="3550621"/>
              <a:ext cx="536173" cy="59165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F0F5A25B-AEF8-B29E-C4D4-B6DDC46DF624}"/>
                </a:ext>
              </a:extLst>
            </p:cNvPr>
            <p:cNvSpPr/>
            <p:nvPr/>
          </p:nvSpPr>
          <p:spPr bwMode="auto">
            <a:xfrm>
              <a:off x="3157468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二等辺三角形 46">
              <a:extLst>
                <a:ext uri="{FF2B5EF4-FFF2-40B4-BE49-F238E27FC236}">
                  <a16:creationId xmlns:a16="http://schemas.microsoft.com/office/drawing/2014/main" id="{7E421DC0-00B1-152C-A9B1-7A672EDCEB81}"/>
                </a:ext>
              </a:extLst>
            </p:cNvPr>
            <p:cNvSpPr/>
            <p:nvPr/>
          </p:nvSpPr>
          <p:spPr bwMode="auto">
            <a:xfrm rot="10800000">
              <a:off x="3076383" y="4032445"/>
              <a:ext cx="219387" cy="68157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59447EE-9044-CDF1-7698-FB1A349619F0}"/>
                </a:ext>
              </a:extLst>
            </p:cNvPr>
            <p:cNvSpPr/>
            <p:nvPr/>
          </p:nvSpPr>
          <p:spPr bwMode="auto">
            <a:xfrm>
              <a:off x="2838956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7643766F-3A58-11F0-BA87-FDC39A893B56}"/>
                </a:ext>
              </a:extLst>
            </p:cNvPr>
            <p:cNvSpPr/>
            <p:nvPr/>
          </p:nvSpPr>
          <p:spPr bwMode="auto">
            <a:xfrm>
              <a:off x="3025427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CF946D93-EBCD-E3FF-EB74-86C4DD351BC0}"/>
                </a:ext>
              </a:extLst>
            </p:cNvPr>
            <p:cNvSpPr/>
            <p:nvPr/>
          </p:nvSpPr>
          <p:spPr bwMode="auto">
            <a:xfrm>
              <a:off x="3298988" y="3836126"/>
              <a:ext cx="56299" cy="6869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加算記号 99">
              <a:extLst>
                <a:ext uri="{FF2B5EF4-FFF2-40B4-BE49-F238E27FC236}">
                  <a16:creationId xmlns:a16="http://schemas.microsoft.com/office/drawing/2014/main" id="{80DF0391-B235-CD47-28F7-0CB548CCBB87}"/>
                </a:ext>
              </a:extLst>
            </p:cNvPr>
            <p:cNvSpPr/>
            <p:nvPr/>
          </p:nvSpPr>
          <p:spPr bwMode="auto">
            <a:xfrm>
              <a:off x="3105208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1A50109A-010F-5537-26EC-19A1AD0EE654}"/>
                </a:ext>
              </a:extLst>
            </p:cNvPr>
            <p:cNvSpPr/>
            <p:nvPr/>
          </p:nvSpPr>
          <p:spPr bwMode="auto">
            <a:xfrm>
              <a:off x="2970250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E97172D2-6C68-1CDF-6D72-7F0CD3809F9A}"/>
                </a:ext>
              </a:extLst>
            </p:cNvPr>
            <p:cNvSpPr/>
            <p:nvPr/>
          </p:nvSpPr>
          <p:spPr bwMode="auto">
            <a:xfrm flipH="1">
              <a:off x="3269059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F8B4BA7-BFA8-89CE-86C3-A3F689775220}"/>
              </a:ext>
            </a:extLst>
          </p:cNvPr>
          <p:cNvGrpSpPr/>
          <p:nvPr/>
        </p:nvGrpSpPr>
        <p:grpSpPr>
          <a:xfrm>
            <a:off x="5807715" y="1028445"/>
            <a:ext cx="932670" cy="944642"/>
            <a:chOff x="4472379" y="3442370"/>
            <a:chExt cx="691038" cy="699908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E64114F6-C6FD-7A23-900F-A5D3E9E7310C}"/>
                </a:ext>
              </a:extLst>
            </p:cNvPr>
            <p:cNvSpPr/>
            <p:nvPr/>
          </p:nvSpPr>
          <p:spPr bwMode="auto">
            <a:xfrm rot="900000" flipH="1">
              <a:off x="501008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E2D79A27-BB69-7FD4-9125-B4136FAD5E9C}"/>
                </a:ext>
              </a:extLst>
            </p:cNvPr>
            <p:cNvSpPr/>
            <p:nvPr/>
          </p:nvSpPr>
          <p:spPr bwMode="auto">
            <a:xfrm rot="900000" flipH="1">
              <a:off x="5039669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BBB0006E-4041-155C-8188-C2DF8F4F4070}"/>
                </a:ext>
              </a:extLst>
            </p:cNvPr>
            <p:cNvSpPr/>
            <p:nvPr/>
          </p:nvSpPr>
          <p:spPr bwMode="auto">
            <a:xfrm rot="20700000">
              <a:off x="447237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395E116B-965E-FD1D-164F-284A1BE9C388}"/>
                </a:ext>
              </a:extLst>
            </p:cNvPr>
            <p:cNvSpPr/>
            <p:nvPr/>
          </p:nvSpPr>
          <p:spPr bwMode="auto">
            <a:xfrm rot="20700000">
              <a:off x="4501959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F63C8254-F159-8B26-13C6-DE5B9681F48C}"/>
                </a:ext>
              </a:extLst>
            </p:cNvPr>
            <p:cNvSpPr/>
            <p:nvPr/>
          </p:nvSpPr>
          <p:spPr bwMode="auto">
            <a:xfrm>
              <a:off x="4516509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5F4207C4-B24C-2615-9162-6DA84EF70DAB}"/>
                </a:ext>
              </a:extLst>
            </p:cNvPr>
            <p:cNvSpPr/>
            <p:nvPr/>
          </p:nvSpPr>
          <p:spPr bwMode="auto">
            <a:xfrm>
              <a:off x="4549133" y="3550621"/>
              <a:ext cx="536173" cy="591657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3826AEBA-C0D0-2C7B-543F-889F3A75E515}"/>
                </a:ext>
              </a:extLst>
            </p:cNvPr>
            <p:cNvSpPr/>
            <p:nvPr/>
          </p:nvSpPr>
          <p:spPr bwMode="auto">
            <a:xfrm>
              <a:off x="4792083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46">
              <a:extLst>
                <a:ext uri="{FF2B5EF4-FFF2-40B4-BE49-F238E27FC236}">
                  <a16:creationId xmlns:a16="http://schemas.microsoft.com/office/drawing/2014/main" id="{8FF43EC1-D0EC-745B-6131-725C9E0C947D}"/>
                </a:ext>
              </a:extLst>
            </p:cNvPr>
            <p:cNvSpPr/>
            <p:nvPr/>
          </p:nvSpPr>
          <p:spPr bwMode="auto">
            <a:xfrm>
              <a:off x="4754227" y="4046630"/>
              <a:ext cx="132928" cy="39788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81E225C-0C03-76D6-33AD-572AD32D61D6}"/>
                </a:ext>
              </a:extLst>
            </p:cNvPr>
            <p:cNvSpPr/>
            <p:nvPr/>
          </p:nvSpPr>
          <p:spPr bwMode="auto">
            <a:xfrm>
              <a:off x="4473570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7FEE30B3-99D0-187A-AA6A-BDB4C7D0B37E}"/>
                </a:ext>
              </a:extLst>
            </p:cNvPr>
            <p:cNvSpPr/>
            <p:nvPr/>
          </p:nvSpPr>
          <p:spPr bwMode="auto">
            <a:xfrm rot="20700000">
              <a:off x="461026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E7FBFE4D-628D-3DC4-8B89-E544361EAB66}"/>
                </a:ext>
              </a:extLst>
            </p:cNvPr>
            <p:cNvSpPr/>
            <p:nvPr/>
          </p:nvSpPr>
          <p:spPr bwMode="auto">
            <a:xfrm rot="900000" flipH="1">
              <a:off x="490907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CDE979A4-FEC3-9302-2B2F-C105F1412B46}"/>
                </a:ext>
              </a:extLst>
            </p:cNvPr>
            <p:cNvSpPr/>
            <p:nvPr/>
          </p:nvSpPr>
          <p:spPr bwMode="auto">
            <a:xfrm>
              <a:off x="4654039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92A16C41-63CC-34D4-B937-434494A9D087}"/>
                </a:ext>
              </a:extLst>
            </p:cNvPr>
            <p:cNvSpPr/>
            <p:nvPr/>
          </p:nvSpPr>
          <p:spPr bwMode="auto">
            <a:xfrm>
              <a:off x="4927600" y="3842978"/>
              <a:ext cx="68304" cy="549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加算記号 116">
              <a:extLst>
                <a:ext uri="{FF2B5EF4-FFF2-40B4-BE49-F238E27FC236}">
                  <a16:creationId xmlns:a16="http://schemas.microsoft.com/office/drawing/2014/main" id="{784843FE-FF94-2F4E-773E-B29DD5732559}"/>
                </a:ext>
              </a:extLst>
            </p:cNvPr>
            <p:cNvSpPr/>
            <p:nvPr/>
          </p:nvSpPr>
          <p:spPr bwMode="auto">
            <a:xfrm>
              <a:off x="4739822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22">
              <a:extLst>
                <a:ext uri="{FF2B5EF4-FFF2-40B4-BE49-F238E27FC236}">
                  <a16:creationId xmlns:a16="http://schemas.microsoft.com/office/drawing/2014/main" id="{59AC0575-A664-514C-D808-9D050CCB7844}"/>
                </a:ext>
              </a:extLst>
            </p:cNvPr>
            <p:cNvSpPr/>
            <p:nvPr/>
          </p:nvSpPr>
          <p:spPr>
            <a:xfrm>
              <a:off x="5011870" y="390458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楕円 22">
              <a:extLst>
                <a:ext uri="{FF2B5EF4-FFF2-40B4-BE49-F238E27FC236}">
                  <a16:creationId xmlns:a16="http://schemas.microsoft.com/office/drawing/2014/main" id="{BD5D334B-DB29-D94B-D35A-C0B4FA32828C}"/>
                </a:ext>
              </a:extLst>
            </p:cNvPr>
            <p:cNvSpPr/>
            <p:nvPr/>
          </p:nvSpPr>
          <p:spPr>
            <a:xfrm>
              <a:off x="4606594" y="360468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楕円 22">
              <a:extLst>
                <a:ext uri="{FF2B5EF4-FFF2-40B4-BE49-F238E27FC236}">
                  <a16:creationId xmlns:a16="http://schemas.microsoft.com/office/drawing/2014/main" id="{FEC01BCF-4EAC-A3E4-023E-40BC0BEF3B44}"/>
                </a:ext>
              </a:extLst>
            </p:cNvPr>
            <p:cNvSpPr/>
            <p:nvPr/>
          </p:nvSpPr>
          <p:spPr>
            <a:xfrm>
              <a:off x="4617401" y="401536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楕円 22">
              <a:extLst>
                <a:ext uri="{FF2B5EF4-FFF2-40B4-BE49-F238E27FC236}">
                  <a16:creationId xmlns:a16="http://schemas.microsoft.com/office/drawing/2014/main" id="{52577DD5-57C1-65E9-060B-B7932B6C82A4}"/>
                </a:ext>
              </a:extLst>
            </p:cNvPr>
            <p:cNvSpPr/>
            <p:nvPr/>
          </p:nvSpPr>
          <p:spPr>
            <a:xfrm>
              <a:off x="4953510" y="35317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EDFF3FA-2F64-5106-8DFC-89742D4F23E3}"/>
              </a:ext>
            </a:extLst>
          </p:cNvPr>
          <p:cNvGrpSpPr/>
          <p:nvPr/>
        </p:nvGrpSpPr>
        <p:grpSpPr>
          <a:xfrm>
            <a:off x="4416873" y="1028445"/>
            <a:ext cx="932670" cy="944642"/>
            <a:chOff x="3675336" y="3442370"/>
            <a:chExt cx="691038" cy="699908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02B82DE4-0274-2C99-2A84-C2085039AD6D}"/>
                </a:ext>
              </a:extLst>
            </p:cNvPr>
            <p:cNvSpPr/>
            <p:nvPr/>
          </p:nvSpPr>
          <p:spPr bwMode="auto">
            <a:xfrm rot="900000" flipH="1">
              <a:off x="4213046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E585E4CC-5BB1-2AEC-D92D-DF98FDC81272}"/>
                </a:ext>
              </a:extLst>
            </p:cNvPr>
            <p:cNvGrpSpPr/>
            <p:nvPr/>
          </p:nvGrpSpPr>
          <p:grpSpPr>
            <a:xfrm>
              <a:off x="3675336" y="3442370"/>
              <a:ext cx="691038" cy="699908"/>
              <a:chOff x="3675336" y="3442370"/>
              <a:chExt cx="691038" cy="699908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FCAF7FC3-3E59-A32B-F359-782DDCEA4893}"/>
                  </a:ext>
                </a:extLst>
              </p:cNvPr>
              <p:cNvSpPr/>
              <p:nvPr/>
            </p:nvSpPr>
            <p:spPr bwMode="auto">
              <a:xfrm rot="900000" flipH="1">
                <a:off x="4242626" y="3823711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FEC30905-35BB-1C8D-E82F-D1FC384F84CB}"/>
                  </a:ext>
                </a:extLst>
              </p:cNvPr>
              <p:cNvSpPr/>
              <p:nvPr/>
            </p:nvSpPr>
            <p:spPr bwMode="auto">
              <a:xfrm rot="20700000">
                <a:off x="3675336" y="3782132"/>
                <a:ext cx="151971" cy="21361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17FC75C3-170B-2B0C-1B00-6092289DB8DB}"/>
                  </a:ext>
                </a:extLst>
              </p:cNvPr>
              <p:cNvSpPr/>
              <p:nvPr/>
            </p:nvSpPr>
            <p:spPr bwMode="auto">
              <a:xfrm rot="20700000">
                <a:off x="3704916" y="3823710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94B8ED75-3B22-4A48-4831-A7C43C47AE77}"/>
                  </a:ext>
                </a:extLst>
              </p:cNvPr>
              <p:cNvSpPr/>
              <p:nvPr/>
            </p:nvSpPr>
            <p:spPr bwMode="auto">
              <a:xfrm>
                <a:off x="3719466" y="3480408"/>
                <a:ext cx="599788" cy="65479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B70979AB-375A-DD5B-2402-A14F729D416B}"/>
                  </a:ext>
                </a:extLst>
              </p:cNvPr>
              <p:cNvSpPr/>
              <p:nvPr/>
            </p:nvSpPr>
            <p:spPr bwMode="auto">
              <a:xfrm>
                <a:off x="3752090" y="3550621"/>
                <a:ext cx="536173" cy="59165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BAA018C4-33A0-7AC6-C46E-E46D0EE32D92}"/>
                  </a:ext>
                </a:extLst>
              </p:cNvPr>
              <p:cNvSpPr/>
              <p:nvPr/>
            </p:nvSpPr>
            <p:spPr bwMode="auto">
              <a:xfrm>
                <a:off x="3995039" y="3983322"/>
                <a:ext cx="52823" cy="19453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二等辺三角形 46">
                <a:extLst>
                  <a:ext uri="{FF2B5EF4-FFF2-40B4-BE49-F238E27FC236}">
                    <a16:creationId xmlns:a16="http://schemas.microsoft.com/office/drawing/2014/main" id="{ADDA2D0E-B6C5-D644-777D-30AB1D40FC10}"/>
                  </a:ext>
                </a:extLst>
              </p:cNvPr>
              <p:cNvSpPr/>
              <p:nvPr/>
            </p:nvSpPr>
            <p:spPr bwMode="auto">
              <a:xfrm rot="10800000">
                <a:off x="3961236" y="4048656"/>
                <a:ext cx="124823" cy="35735"/>
              </a:xfrm>
              <a:custGeom>
                <a:avLst/>
                <a:gdLst>
                  <a:gd name="connsiteX0" fmla="*/ 0 w 345496"/>
                  <a:gd name="connsiteY0" fmla="*/ 157417 h 157417"/>
                  <a:gd name="connsiteX1" fmla="*/ 172748 w 345496"/>
                  <a:gd name="connsiteY1" fmla="*/ 0 h 157417"/>
                  <a:gd name="connsiteX2" fmla="*/ 345496 w 345496"/>
                  <a:gd name="connsiteY2" fmla="*/ 157417 h 157417"/>
                  <a:gd name="connsiteX3" fmla="*/ 0 w 345496"/>
                  <a:gd name="connsiteY3" fmla="*/ 157417 h 157417"/>
                  <a:gd name="connsiteX0" fmla="*/ 0 w 345496"/>
                  <a:gd name="connsiteY0" fmla="*/ 157453 h 157453"/>
                  <a:gd name="connsiteX1" fmla="*/ 172748 w 345496"/>
                  <a:gd name="connsiteY1" fmla="*/ 36 h 157453"/>
                  <a:gd name="connsiteX2" fmla="*/ 345496 w 345496"/>
                  <a:gd name="connsiteY2" fmla="*/ 157453 h 157453"/>
                  <a:gd name="connsiteX3" fmla="*/ 0 w 345496"/>
                  <a:gd name="connsiteY3" fmla="*/ 157453 h 157453"/>
                  <a:gd name="connsiteX0" fmla="*/ 27 w 345523"/>
                  <a:gd name="connsiteY0" fmla="*/ 157444 h 163831"/>
                  <a:gd name="connsiteX1" fmla="*/ 172775 w 345523"/>
                  <a:gd name="connsiteY1" fmla="*/ 27 h 163831"/>
                  <a:gd name="connsiteX2" fmla="*/ 345523 w 345523"/>
                  <a:gd name="connsiteY2" fmla="*/ 157444 h 163831"/>
                  <a:gd name="connsiteX3" fmla="*/ 27 w 345523"/>
                  <a:gd name="connsiteY3" fmla="*/ 157444 h 163831"/>
                  <a:gd name="connsiteX0" fmla="*/ 27 w 345822"/>
                  <a:gd name="connsiteY0" fmla="*/ 157444 h 170071"/>
                  <a:gd name="connsiteX1" fmla="*/ 172775 w 345822"/>
                  <a:gd name="connsiteY1" fmla="*/ 27 h 170071"/>
                  <a:gd name="connsiteX2" fmla="*/ 345523 w 345822"/>
                  <a:gd name="connsiteY2" fmla="*/ 157444 h 170071"/>
                  <a:gd name="connsiteX3" fmla="*/ 27 w 345822"/>
                  <a:gd name="connsiteY3" fmla="*/ 157444 h 170071"/>
                  <a:gd name="connsiteX0" fmla="*/ 27 w 346670"/>
                  <a:gd name="connsiteY0" fmla="*/ 157444 h 167349"/>
                  <a:gd name="connsiteX1" fmla="*/ 172775 w 346670"/>
                  <a:gd name="connsiteY1" fmla="*/ 27 h 167349"/>
                  <a:gd name="connsiteX2" fmla="*/ 345523 w 346670"/>
                  <a:gd name="connsiteY2" fmla="*/ 157444 h 167349"/>
                  <a:gd name="connsiteX3" fmla="*/ 27 w 346670"/>
                  <a:gd name="connsiteY3" fmla="*/ 157444 h 167349"/>
                  <a:gd name="connsiteX0" fmla="*/ 299 w 346942"/>
                  <a:gd name="connsiteY0" fmla="*/ 157444 h 167349"/>
                  <a:gd name="connsiteX1" fmla="*/ 173047 w 346942"/>
                  <a:gd name="connsiteY1" fmla="*/ 27 h 167349"/>
                  <a:gd name="connsiteX2" fmla="*/ 345795 w 346942"/>
                  <a:gd name="connsiteY2" fmla="*/ 157444 h 167349"/>
                  <a:gd name="connsiteX3" fmla="*/ 299 w 346942"/>
                  <a:gd name="connsiteY3" fmla="*/ 157444 h 167349"/>
                  <a:gd name="connsiteX0" fmla="*/ 529 w 347172"/>
                  <a:gd name="connsiteY0" fmla="*/ 157444 h 166436"/>
                  <a:gd name="connsiteX1" fmla="*/ 173277 w 347172"/>
                  <a:gd name="connsiteY1" fmla="*/ 27 h 166436"/>
                  <a:gd name="connsiteX2" fmla="*/ 346025 w 347172"/>
                  <a:gd name="connsiteY2" fmla="*/ 157444 h 166436"/>
                  <a:gd name="connsiteX3" fmla="*/ 529 w 347172"/>
                  <a:gd name="connsiteY3" fmla="*/ 157444 h 1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172" h="166436">
                    <a:moveTo>
                      <a:pt x="529" y="157444"/>
                    </a:moveTo>
                    <a:cubicBezTo>
                      <a:pt x="-8564" y="145453"/>
                      <a:pt x="101406" y="-2270"/>
                      <a:pt x="173277" y="27"/>
                    </a:cubicBezTo>
                    <a:cubicBezTo>
                      <a:pt x="245148" y="2324"/>
                      <a:pt x="359879" y="145454"/>
                      <a:pt x="346025" y="157444"/>
                    </a:cubicBezTo>
                    <a:cubicBezTo>
                      <a:pt x="332171" y="169434"/>
                      <a:pt x="9622" y="169435"/>
                      <a:pt x="529" y="157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BC778C9-2FF0-2482-1C53-7C379DF4F4BF}"/>
                  </a:ext>
                </a:extLst>
              </p:cNvPr>
              <p:cNvSpPr/>
              <p:nvPr/>
            </p:nvSpPr>
            <p:spPr bwMode="auto">
              <a:xfrm>
                <a:off x="3676527" y="3442370"/>
                <a:ext cx="689847" cy="347067"/>
              </a:xfrm>
              <a:custGeom>
                <a:avLst/>
                <a:gdLst>
                  <a:gd name="connsiteX0" fmla="*/ 807661 w 1621311"/>
                  <a:gd name="connsiteY0" fmla="*/ 0 h 795310"/>
                  <a:gd name="connsiteX1" fmla="*/ 1517763 w 1621311"/>
                  <a:gd name="connsiteY1" fmla="*/ 580872 h 795310"/>
                  <a:gd name="connsiteX2" fmla="*/ 1530444 w 1621311"/>
                  <a:gd name="connsiteY2" fmla="*/ 707122 h 795310"/>
                  <a:gd name="connsiteX3" fmla="*/ 1577217 w 1621311"/>
                  <a:gd name="connsiteY3" fmla="*/ 707122 h 795310"/>
                  <a:gd name="connsiteX4" fmla="*/ 1621311 w 1621311"/>
                  <a:gd name="connsiteY4" fmla="*/ 751216 h 795310"/>
                  <a:gd name="connsiteX5" fmla="*/ 1577217 w 1621311"/>
                  <a:gd name="connsiteY5" fmla="*/ 795310 h 795310"/>
                  <a:gd name="connsiteX6" fmla="*/ 44094 w 1621311"/>
                  <a:gd name="connsiteY6" fmla="*/ 795310 h 795310"/>
                  <a:gd name="connsiteX7" fmla="*/ 0 w 1621311"/>
                  <a:gd name="connsiteY7" fmla="*/ 751216 h 795310"/>
                  <a:gd name="connsiteX8" fmla="*/ 44094 w 1621311"/>
                  <a:gd name="connsiteY8" fmla="*/ 707122 h 795310"/>
                  <a:gd name="connsiteX9" fmla="*/ 84878 w 1621311"/>
                  <a:gd name="connsiteY9" fmla="*/ 707122 h 795310"/>
                  <a:gd name="connsiteX10" fmla="*/ 97559 w 1621311"/>
                  <a:gd name="connsiteY10" fmla="*/ 580872 h 795310"/>
                  <a:gd name="connsiteX11" fmla="*/ 807661 w 1621311"/>
                  <a:gd name="connsiteY11" fmla="*/ 0 h 79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1311" h="795310">
                    <a:moveTo>
                      <a:pt x="807661" y="0"/>
                    </a:moveTo>
                    <a:cubicBezTo>
                      <a:pt x="1157933" y="0"/>
                      <a:pt x="1450176" y="249369"/>
                      <a:pt x="1517763" y="580872"/>
                    </a:cubicBezTo>
                    <a:lnTo>
                      <a:pt x="1530444" y="707122"/>
                    </a:lnTo>
                    <a:lnTo>
                      <a:pt x="1577217" y="707122"/>
                    </a:lnTo>
                    <a:cubicBezTo>
                      <a:pt x="1601569" y="707122"/>
                      <a:pt x="1621311" y="726864"/>
                      <a:pt x="1621311" y="751216"/>
                    </a:cubicBezTo>
                    <a:cubicBezTo>
                      <a:pt x="1621311" y="775568"/>
                      <a:pt x="1601569" y="795310"/>
                      <a:pt x="1577217" y="795310"/>
                    </a:cubicBezTo>
                    <a:lnTo>
                      <a:pt x="44094" y="795310"/>
                    </a:lnTo>
                    <a:cubicBezTo>
                      <a:pt x="19742" y="795310"/>
                      <a:pt x="0" y="775568"/>
                      <a:pt x="0" y="751216"/>
                    </a:cubicBezTo>
                    <a:cubicBezTo>
                      <a:pt x="0" y="726864"/>
                      <a:pt x="19742" y="707122"/>
                      <a:pt x="44094" y="707122"/>
                    </a:cubicBezTo>
                    <a:lnTo>
                      <a:pt x="84878" y="707122"/>
                    </a:lnTo>
                    <a:lnTo>
                      <a:pt x="97559" y="580872"/>
                    </a:lnTo>
                    <a:cubicBezTo>
                      <a:pt x="165147" y="249369"/>
                      <a:pt x="457389" y="0"/>
                      <a:pt x="80766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B4CA036F-7FAF-8C5F-FBB2-AF34DD5878A8}"/>
                  </a:ext>
                </a:extLst>
              </p:cNvPr>
              <p:cNvSpPr/>
              <p:nvPr/>
            </p:nvSpPr>
            <p:spPr bwMode="auto">
              <a:xfrm rot="21083359">
                <a:off x="3813225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BCCA3869-F66F-08C5-A0B5-D451E1E4271E}"/>
                  </a:ext>
                </a:extLst>
              </p:cNvPr>
              <p:cNvSpPr/>
              <p:nvPr/>
            </p:nvSpPr>
            <p:spPr bwMode="auto">
              <a:xfrm rot="505724" flipH="1">
                <a:off x="4112034" y="3770676"/>
                <a:ext cx="123414" cy="32951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7B43F603-1127-8FDC-C51D-88D0548937C3}"/>
                  </a:ext>
                </a:extLst>
              </p:cNvPr>
              <p:cNvSpPr/>
              <p:nvPr/>
            </p:nvSpPr>
            <p:spPr bwMode="auto">
              <a:xfrm>
                <a:off x="3862998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F8F2DEAC-EAA6-C863-4873-661B51F46167}"/>
                  </a:ext>
                </a:extLst>
              </p:cNvPr>
              <p:cNvSpPr/>
              <p:nvPr/>
            </p:nvSpPr>
            <p:spPr bwMode="auto">
              <a:xfrm>
                <a:off x="4136559" y="3836126"/>
                <a:ext cx="56299" cy="6869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加算記号 136">
                <a:extLst>
                  <a:ext uri="{FF2B5EF4-FFF2-40B4-BE49-F238E27FC236}">
                    <a16:creationId xmlns:a16="http://schemas.microsoft.com/office/drawing/2014/main" id="{188D40A4-0C7A-01AB-624C-1D287FD1262A}"/>
                  </a:ext>
                </a:extLst>
              </p:cNvPr>
              <p:cNvSpPr/>
              <p:nvPr/>
            </p:nvSpPr>
            <p:spPr bwMode="auto">
              <a:xfrm>
                <a:off x="3942779" y="3623302"/>
                <a:ext cx="154795" cy="154795"/>
              </a:xfrm>
              <a:prstGeom prst="mathPlus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22">
                <a:extLst>
                  <a:ext uri="{FF2B5EF4-FFF2-40B4-BE49-F238E27FC236}">
                    <a16:creationId xmlns:a16="http://schemas.microsoft.com/office/drawing/2014/main" id="{CCB2308C-C572-BD2A-218C-EFB97A15740A}"/>
                  </a:ext>
                </a:extLst>
              </p:cNvPr>
              <p:cNvSpPr/>
              <p:nvPr/>
            </p:nvSpPr>
            <p:spPr>
              <a:xfrm>
                <a:off x="4172285" y="4024716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22">
                <a:extLst>
                  <a:ext uri="{FF2B5EF4-FFF2-40B4-BE49-F238E27FC236}">
                    <a16:creationId xmlns:a16="http://schemas.microsoft.com/office/drawing/2014/main" id="{87DD1DA6-AF80-84FA-D84A-8E352BE5727C}"/>
                  </a:ext>
                </a:extLst>
              </p:cNvPr>
              <p:cNvSpPr/>
              <p:nvPr/>
            </p:nvSpPr>
            <p:spPr>
              <a:xfrm>
                <a:off x="3828611" y="3606471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6F8CCFB-D085-19C6-EA17-E73A92B47935}"/>
              </a:ext>
            </a:extLst>
          </p:cNvPr>
          <p:cNvGrpSpPr/>
          <p:nvPr/>
        </p:nvGrpSpPr>
        <p:grpSpPr>
          <a:xfrm>
            <a:off x="7198557" y="1028445"/>
            <a:ext cx="932670" cy="944642"/>
            <a:chOff x="5301844" y="3442370"/>
            <a:chExt cx="691038" cy="699908"/>
          </a:xfrm>
        </p:grpSpPr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163B50C9-CE79-BAED-C126-C70DEBF0D900}"/>
                </a:ext>
              </a:extLst>
            </p:cNvPr>
            <p:cNvSpPr/>
            <p:nvPr/>
          </p:nvSpPr>
          <p:spPr bwMode="auto">
            <a:xfrm rot="20700000">
              <a:off x="543297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E4B45FB5-8010-8174-6124-1C3614A375B8}"/>
                </a:ext>
              </a:extLst>
            </p:cNvPr>
            <p:cNvSpPr/>
            <p:nvPr/>
          </p:nvSpPr>
          <p:spPr bwMode="auto">
            <a:xfrm rot="900000" flipH="1">
              <a:off x="5731787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9945A142-9238-45F1-7A1A-1E72C015C6D4}"/>
                </a:ext>
              </a:extLst>
            </p:cNvPr>
            <p:cNvSpPr/>
            <p:nvPr/>
          </p:nvSpPr>
          <p:spPr bwMode="auto">
            <a:xfrm rot="900000" flipH="1">
              <a:off x="583955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E821AC65-C11E-6CF3-6789-CDCD1648A869}"/>
                </a:ext>
              </a:extLst>
            </p:cNvPr>
            <p:cNvSpPr/>
            <p:nvPr/>
          </p:nvSpPr>
          <p:spPr bwMode="auto">
            <a:xfrm rot="900000" flipH="1">
              <a:off x="5869134" y="3823711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27BF27CF-BADA-AD2C-23DD-68014D9AA86B}"/>
                </a:ext>
              </a:extLst>
            </p:cNvPr>
            <p:cNvSpPr/>
            <p:nvPr/>
          </p:nvSpPr>
          <p:spPr bwMode="auto">
            <a:xfrm rot="20700000">
              <a:off x="530184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322A6D63-5DA9-E122-7944-BB668C7FF800}"/>
                </a:ext>
              </a:extLst>
            </p:cNvPr>
            <p:cNvSpPr/>
            <p:nvPr/>
          </p:nvSpPr>
          <p:spPr bwMode="auto">
            <a:xfrm rot="20700000">
              <a:off x="5331424" y="3823710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080BB0D6-5DA9-EA77-6E07-AFB5D9BA84E9}"/>
                </a:ext>
              </a:extLst>
            </p:cNvPr>
            <p:cNvSpPr/>
            <p:nvPr/>
          </p:nvSpPr>
          <p:spPr bwMode="auto">
            <a:xfrm>
              <a:off x="5345974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2AE4A18E-258A-82E3-528D-FC53166ADB5E}"/>
                </a:ext>
              </a:extLst>
            </p:cNvPr>
            <p:cNvSpPr/>
            <p:nvPr/>
          </p:nvSpPr>
          <p:spPr bwMode="auto">
            <a:xfrm>
              <a:off x="5378598" y="3550621"/>
              <a:ext cx="536173" cy="591657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37F24871-5457-8CDF-1A6D-9D703D69ABEF}"/>
                </a:ext>
              </a:extLst>
            </p:cNvPr>
            <p:cNvSpPr/>
            <p:nvPr/>
          </p:nvSpPr>
          <p:spPr bwMode="auto">
            <a:xfrm>
              <a:off x="5621547" y="3983322"/>
              <a:ext cx="52823" cy="19453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二等辺三角形 46">
              <a:extLst>
                <a:ext uri="{FF2B5EF4-FFF2-40B4-BE49-F238E27FC236}">
                  <a16:creationId xmlns:a16="http://schemas.microsoft.com/office/drawing/2014/main" id="{B932EADA-C3A7-F825-05A7-4146A5593C6E}"/>
                </a:ext>
              </a:extLst>
            </p:cNvPr>
            <p:cNvSpPr/>
            <p:nvPr/>
          </p:nvSpPr>
          <p:spPr bwMode="auto">
            <a:xfrm>
              <a:off x="5572884" y="4034472"/>
              <a:ext cx="154543" cy="51946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8983774E-4BD4-F6FE-84A2-C89403210444}"/>
                </a:ext>
              </a:extLst>
            </p:cNvPr>
            <p:cNvSpPr/>
            <p:nvPr/>
          </p:nvSpPr>
          <p:spPr bwMode="auto">
            <a:xfrm>
              <a:off x="5303035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5655F9B0-AA44-C046-F005-2F651D68CC16}"/>
                </a:ext>
              </a:extLst>
            </p:cNvPr>
            <p:cNvSpPr/>
            <p:nvPr/>
          </p:nvSpPr>
          <p:spPr bwMode="auto">
            <a:xfrm>
              <a:off x="5489506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5279B6FE-70C0-6DF4-29C9-2FECF6F005C9}"/>
                </a:ext>
              </a:extLst>
            </p:cNvPr>
            <p:cNvSpPr/>
            <p:nvPr/>
          </p:nvSpPr>
          <p:spPr bwMode="auto">
            <a:xfrm>
              <a:off x="5763067" y="3836126"/>
              <a:ext cx="56299" cy="6869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加算記号 153">
              <a:extLst>
                <a:ext uri="{FF2B5EF4-FFF2-40B4-BE49-F238E27FC236}">
                  <a16:creationId xmlns:a16="http://schemas.microsoft.com/office/drawing/2014/main" id="{F4463BE6-12ED-7BD7-565A-CC4CA3F52FFF}"/>
                </a:ext>
              </a:extLst>
            </p:cNvPr>
            <p:cNvSpPr/>
            <p:nvPr/>
          </p:nvSpPr>
          <p:spPr bwMode="auto">
            <a:xfrm>
              <a:off x="5569287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2CB46731-27FF-0707-226F-4D2E04569E06}"/>
                </a:ext>
              </a:extLst>
            </p:cNvPr>
            <p:cNvSpPr/>
            <p:nvPr/>
          </p:nvSpPr>
          <p:spPr bwMode="auto">
            <a:xfrm>
              <a:off x="5780585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C64F1A88-A16A-3073-4498-2E1A5B6D8F2E}"/>
                </a:ext>
              </a:extLst>
            </p:cNvPr>
            <p:cNvSpPr/>
            <p:nvPr/>
          </p:nvSpPr>
          <p:spPr bwMode="auto">
            <a:xfrm>
              <a:off x="5452311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A42A089C-91A0-C73E-D7ED-4E25A6621C90}"/>
                </a:ext>
              </a:extLst>
            </p:cNvPr>
            <p:cNvSpPr/>
            <p:nvPr/>
          </p:nvSpPr>
          <p:spPr bwMode="auto">
            <a:xfrm rot="20700000">
              <a:off x="5439058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235EB401-4830-CA42-458A-1051B34A8AA0}"/>
                </a:ext>
              </a:extLst>
            </p:cNvPr>
            <p:cNvSpPr/>
            <p:nvPr/>
          </p:nvSpPr>
          <p:spPr bwMode="auto">
            <a:xfrm rot="900000" flipH="1">
              <a:off x="5737866" y="3770676"/>
              <a:ext cx="123414" cy="32951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楕円 22">
              <a:extLst>
                <a:ext uri="{FF2B5EF4-FFF2-40B4-BE49-F238E27FC236}">
                  <a16:creationId xmlns:a16="http://schemas.microsoft.com/office/drawing/2014/main" id="{F80877AE-08AC-836F-01A4-96ED69E898FA}"/>
                </a:ext>
              </a:extLst>
            </p:cNvPr>
            <p:cNvSpPr/>
            <p:nvPr/>
          </p:nvSpPr>
          <p:spPr>
            <a:xfrm>
              <a:off x="5875265" y="384628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楕円 22">
              <a:extLst>
                <a:ext uri="{FF2B5EF4-FFF2-40B4-BE49-F238E27FC236}">
                  <a16:creationId xmlns:a16="http://schemas.microsoft.com/office/drawing/2014/main" id="{3C7CF97E-0CCE-D26C-E4AC-C8C6F980B3B5}"/>
                </a:ext>
              </a:extLst>
            </p:cNvPr>
            <p:cNvSpPr/>
            <p:nvPr/>
          </p:nvSpPr>
          <p:spPr>
            <a:xfrm>
              <a:off x="5733081" y="359749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楕円 22">
              <a:extLst>
                <a:ext uri="{FF2B5EF4-FFF2-40B4-BE49-F238E27FC236}">
                  <a16:creationId xmlns:a16="http://schemas.microsoft.com/office/drawing/2014/main" id="{261CF150-AE85-AE0D-09EC-8B957DC3F8BA}"/>
                </a:ext>
              </a:extLst>
            </p:cNvPr>
            <p:cNvSpPr/>
            <p:nvPr/>
          </p:nvSpPr>
          <p:spPr>
            <a:xfrm>
              <a:off x="5467242" y="3561574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楕円 22">
              <a:extLst>
                <a:ext uri="{FF2B5EF4-FFF2-40B4-BE49-F238E27FC236}">
                  <a16:creationId xmlns:a16="http://schemas.microsoft.com/office/drawing/2014/main" id="{CA8F660F-78B1-39B9-1E16-B237E007216F}"/>
                </a:ext>
              </a:extLst>
            </p:cNvPr>
            <p:cNvSpPr/>
            <p:nvPr/>
          </p:nvSpPr>
          <p:spPr>
            <a:xfrm>
              <a:off x="5785855" y="4044548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" name="楕円 22">
              <a:extLst>
                <a:ext uri="{FF2B5EF4-FFF2-40B4-BE49-F238E27FC236}">
                  <a16:creationId xmlns:a16="http://schemas.microsoft.com/office/drawing/2014/main" id="{E3D4B019-DE12-D51D-589E-2F209512213E}"/>
                </a:ext>
              </a:extLst>
            </p:cNvPr>
            <p:cNvSpPr/>
            <p:nvPr/>
          </p:nvSpPr>
          <p:spPr>
            <a:xfrm>
              <a:off x="5407158" y="393724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016C155-0B1E-1B5D-5671-DCC68F185453}"/>
              </a:ext>
            </a:extLst>
          </p:cNvPr>
          <p:cNvSpPr txBox="1"/>
          <p:nvPr/>
        </p:nvSpPr>
        <p:spPr>
          <a:xfrm>
            <a:off x="2306634" y="5776408"/>
            <a:ext cx="6647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入職直後や休憩明けは注意が必要！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熱中症が疑われる場合は、ためらわずに医療機関へ！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のどの渇きに関係なく定期的に水分、塩分補給、身体冷却を！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1D44DDE-051D-3C8A-63F2-17C6E9A26817}"/>
              </a:ext>
            </a:extLst>
          </p:cNvPr>
          <p:cNvSpPr txBox="1"/>
          <p:nvPr/>
        </p:nvSpPr>
        <p:spPr>
          <a:xfrm>
            <a:off x="158683" y="5120904"/>
            <a:ext cx="9625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9838" indent="-2509838"/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衣類による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補正値：作業服（０）、布製つなぎ服（０）、ﾎﾟﾘﾌｫﾚﾝ布製つなぎ服（１）、衣服を二重に着用（３）、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単層の不透湿つなぎ服（１０）、フード（＋１）、ｸｰﾙﾍﾞｽﾄ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ｸｰﾙｼﾞｬｹｯﾄ（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３）</a:t>
            </a:r>
            <a:endParaRPr kumimoji="1"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02FA51E-AFFA-9E8F-B4B3-964937B288C3}"/>
              </a:ext>
            </a:extLst>
          </p:cNvPr>
          <p:cNvSpPr txBox="1"/>
          <p:nvPr/>
        </p:nvSpPr>
        <p:spPr>
          <a:xfrm>
            <a:off x="148103" y="5275445"/>
            <a:ext cx="9599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2509838" indent="-2509838"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627063" indent="-627063"/>
            <a:r>
              <a:rPr lang="en-US" altLang="ja-JP" dirty="0"/>
              <a:t>※</a:t>
            </a:r>
            <a:r>
              <a:rPr lang="ja-JP" altLang="en-US" dirty="0"/>
              <a:t>作業強度：</a:t>
            </a:r>
            <a:r>
              <a:rPr lang="ja-JP" altLang="ja-JP" dirty="0"/>
              <a:t>軽度</a:t>
            </a:r>
            <a:r>
              <a:rPr lang="ja-JP" altLang="en-US" dirty="0"/>
              <a:t>・・・</a:t>
            </a:r>
            <a:r>
              <a:rPr lang="ja-JP" altLang="ja-JP" dirty="0"/>
              <a:t>軽い手作業、釦押し作業、重機オペ、机上事務など</a:t>
            </a:r>
            <a:r>
              <a:rPr lang="ja-JP" altLang="en-US" dirty="0"/>
              <a:t>：</a:t>
            </a:r>
            <a:r>
              <a:rPr lang="ja-JP" altLang="ja-JP" dirty="0"/>
              <a:t>中</a:t>
            </a:r>
            <a:r>
              <a:rPr lang="ja-JP" altLang="en-US" dirty="0"/>
              <a:t>程度・・・</a:t>
            </a:r>
            <a:r>
              <a:rPr lang="ja-JP" altLang="ja-JP" dirty="0"/>
              <a:t>継続的な手及び腕の作業、中くらいの重さの材料を</a:t>
            </a:r>
            <a:r>
              <a:rPr lang="ja-JP" altLang="en-US" dirty="0"/>
              <a:t>運搬など：</a:t>
            </a:r>
            <a:r>
              <a:rPr lang="ja-JP" altLang="ja-JP" dirty="0"/>
              <a:t>重度</a:t>
            </a:r>
            <a:r>
              <a:rPr lang="ja-JP" altLang="en-US" dirty="0"/>
              <a:t>・・・</a:t>
            </a:r>
            <a:r>
              <a:rPr lang="ja-JP" altLang="ja-JP" dirty="0"/>
              <a:t>強度の腕及び胴体の作業、重量物の運搬、ハンマー作業など</a:t>
            </a:r>
            <a:r>
              <a:rPr lang="ja-JP" altLang="en-US" dirty="0"/>
              <a:t>：</a:t>
            </a:r>
            <a:r>
              <a:rPr lang="ja-JP" altLang="ja-JP" dirty="0"/>
              <a:t>超重度</a:t>
            </a:r>
            <a:r>
              <a:rPr lang="ja-JP" altLang="en-US" dirty="0"/>
              <a:t>・・・</a:t>
            </a:r>
            <a:r>
              <a:rPr lang="ja-JP" altLang="ja-JP" dirty="0"/>
              <a:t>最大速度の速さでのとても激しい活動、激しくシャベルを使うなど</a:t>
            </a:r>
          </a:p>
        </p:txBody>
      </p: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1896CFB2-33B6-386D-B6A4-620119E8F003}"/>
              </a:ext>
            </a:extLst>
          </p:cNvPr>
          <p:cNvGrpSpPr/>
          <p:nvPr/>
        </p:nvGrpSpPr>
        <p:grpSpPr>
          <a:xfrm>
            <a:off x="752942" y="5647016"/>
            <a:ext cx="790091" cy="1040453"/>
            <a:chOff x="1560336" y="1221811"/>
            <a:chExt cx="2052008" cy="2702244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D25CCB61-748F-8466-EE0D-DA40DC28A84A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BEC450D3-DECB-D350-4C85-38BA89A139DF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CEBF31F0-F51C-A022-54B8-42F145EDF83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3CFE944C-A27E-168D-EEA4-3905365314B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A1F26C48-305F-5BAF-1C25-2CEADED6EBAA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55313A0A-DDDC-4EE5-B759-597DF5DCE07E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8FFE994-E0E0-D2EB-2434-6827C8C0A2F0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3A697F60-3189-F84F-D18C-CDBF062556BD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10" name="台形 209">
                  <a:extLst>
                    <a:ext uri="{FF2B5EF4-FFF2-40B4-BE49-F238E27FC236}">
                      <a16:creationId xmlns:a16="http://schemas.microsoft.com/office/drawing/2014/main" id="{B664D53B-64FB-BB7F-546B-753A08FA2EEF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EC888B1C-E54A-6937-CFF7-6847D69307E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23EC7770-074A-620F-BC08-E7C94EBC1CDD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4B3A9615-5EB3-0A17-E211-6E227AC18598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46">
                  <a:extLst>
                    <a:ext uri="{FF2B5EF4-FFF2-40B4-BE49-F238E27FC236}">
                      <a16:creationId xmlns:a16="http://schemas.microsoft.com/office/drawing/2014/main" id="{8CD5FBF1-9553-6823-B79F-99EE453ADD5B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8254939A-4C0C-18B6-0932-0C0568A55D14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8E405968-A98D-C403-64D5-AC071CF6E2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7" name="直線コネクタ 216">
                  <a:extLst>
                    <a:ext uri="{FF2B5EF4-FFF2-40B4-BE49-F238E27FC236}">
                      <a16:creationId xmlns:a16="http://schemas.microsoft.com/office/drawing/2014/main" id="{C9A6CE16-3916-8D58-723D-10C10BB1D913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18" name="直線コネクタ 217">
                  <a:extLst>
                    <a:ext uri="{FF2B5EF4-FFF2-40B4-BE49-F238E27FC236}">
                      <a16:creationId xmlns:a16="http://schemas.microsoft.com/office/drawing/2014/main" id="{A217C105-E5AF-AB8B-B176-958B61B7C583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19" name="直線コネクタ 218">
                  <a:extLst>
                    <a:ext uri="{FF2B5EF4-FFF2-40B4-BE49-F238E27FC236}">
                      <a16:creationId xmlns:a16="http://schemas.microsoft.com/office/drawing/2014/main" id="{DFAD0ACD-68BF-FFFF-67C5-85B760ADB994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325316A2-82BF-185C-F910-57FB175CA43E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375A44D8-A6D4-FA69-ECF7-B4BFCB7EA32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7" name="台形 226">
                    <a:extLst>
                      <a:ext uri="{FF2B5EF4-FFF2-40B4-BE49-F238E27FC236}">
                        <a16:creationId xmlns:a16="http://schemas.microsoft.com/office/drawing/2014/main" id="{A404B911-D9F1-67C7-83B3-8C90F7FCF9A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F777B74-91DF-D5D1-95A6-D8FDD88891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9" name="台形 228">
                    <a:extLst>
                      <a:ext uri="{FF2B5EF4-FFF2-40B4-BE49-F238E27FC236}">
                        <a16:creationId xmlns:a16="http://schemas.microsoft.com/office/drawing/2014/main" id="{B0D15864-FB68-A54E-C2E2-4D59CA2571F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9719FF20-9FED-89E8-9404-82F78CF83B3C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F347A1F6-3215-1D98-9A8A-0FA76D70781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BEA50284-9120-7EF8-D8AC-539D55B83935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D7A95558-9D09-BB56-0FBF-E8D1E02CA97A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加算記号 224">
                  <a:extLst>
                    <a:ext uri="{FF2B5EF4-FFF2-40B4-BE49-F238E27FC236}">
                      <a16:creationId xmlns:a16="http://schemas.microsoft.com/office/drawing/2014/main" id="{6474537F-3058-2909-EC10-C394B0C0D0C1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96F4A524-64A8-CBDF-2F77-460A181E40CA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E6CA571-FE13-ECCB-DA77-E02A2778B4E4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F791B69-A115-589A-F77D-C4E5E30EA003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角丸四角形 105">
                <a:extLst>
                  <a:ext uri="{FF2B5EF4-FFF2-40B4-BE49-F238E27FC236}">
                    <a16:creationId xmlns:a16="http://schemas.microsoft.com/office/drawing/2014/main" id="{AF74082C-DBC0-5EAC-568A-CB9B60B08906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角丸四角形 106">
                <a:extLst>
                  <a:ext uri="{FF2B5EF4-FFF2-40B4-BE49-F238E27FC236}">
                    <a16:creationId xmlns:a16="http://schemas.microsoft.com/office/drawing/2014/main" id="{2B253D41-972C-51D7-8BE6-F2E17A1F74E8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角丸四角形 107">
                <a:extLst>
                  <a:ext uri="{FF2B5EF4-FFF2-40B4-BE49-F238E27FC236}">
                    <a16:creationId xmlns:a16="http://schemas.microsoft.com/office/drawing/2014/main" id="{59EB2EB1-0E7A-2D90-AC12-CD5E71B089CC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角丸四角形 104">
                <a:extLst>
                  <a:ext uri="{FF2B5EF4-FFF2-40B4-BE49-F238E27FC236}">
                    <a16:creationId xmlns:a16="http://schemas.microsoft.com/office/drawing/2014/main" id="{DF5095AA-0F4D-566A-1BB8-779109DB6014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7513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3908D2-2DF2-9DFC-F934-C3315D0E2FA2}"/>
              </a:ext>
            </a:extLst>
          </p:cNvPr>
          <p:cNvSpPr txBox="1"/>
          <p:nvPr/>
        </p:nvSpPr>
        <p:spPr>
          <a:xfrm>
            <a:off x="233644" y="198695"/>
            <a:ext cx="9444881" cy="4438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値を確認して、熱中症対策を行いましょう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63A05E5-F310-9D9F-C9C0-EC191953E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104238"/>
              </p:ext>
            </p:extLst>
          </p:nvPr>
        </p:nvGraphicFramePr>
        <p:xfrm>
          <a:off x="233644" y="777590"/>
          <a:ext cx="6408455" cy="58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387">
                  <a:extLst>
                    <a:ext uri="{9D8B030D-6E8A-4147-A177-3AD203B41FA5}">
                      <a16:colId xmlns:a16="http://schemas.microsoft.com/office/drawing/2014/main" val="1145172977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943638616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08930627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832160339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91169015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616223720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204389399"/>
                    </a:ext>
                  </a:extLst>
                </a:gridCol>
              </a:tblGrid>
              <a:tr h="32940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ＷＢＧＴ実測値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気温からの目安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代謝率区分と休憩頻度目安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97317"/>
                  </a:ext>
                </a:extLst>
              </a:tr>
              <a:tr h="14352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 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624346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030281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375893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30684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241460"/>
                  </a:ext>
                </a:extLst>
              </a:tr>
              <a:tr h="816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5961"/>
                  </a:ext>
                </a:extLst>
              </a:tr>
            </a:tbl>
          </a:graphicData>
        </a:graphic>
      </p:graphicFrame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86F5C4-BB27-2901-0E8E-D556E15B80DF}"/>
              </a:ext>
            </a:extLst>
          </p:cNvPr>
          <p:cNvGrpSpPr/>
          <p:nvPr/>
        </p:nvGrpSpPr>
        <p:grpSpPr>
          <a:xfrm>
            <a:off x="638642" y="2798129"/>
            <a:ext cx="495055" cy="495055"/>
            <a:chOff x="2934260" y="3834045"/>
            <a:chExt cx="495055" cy="495055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F400655-960C-AF12-5816-0793A623C92F}"/>
                </a:ext>
              </a:extLst>
            </p:cNvPr>
            <p:cNvSpPr/>
            <p:nvPr/>
          </p:nvSpPr>
          <p:spPr>
            <a:xfrm>
              <a:off x="2934260" y="3834045"/>
              <a:ext cx="495055" cy="495055"/>
            </a:xfrm>
            <a:prstGeom prst="ellipse">
              <a:avLst/>
            </a:pr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DA32901A-C3F7-F7F5-5A41-EBFDC30334B1}"/>
                </a:ext>
              </a:extLst>
            </p:cNvPr>
            <p:cNvSpPr/>
            <p:nvPr/>
          </p:nvSpPr>
          <p:spPr bwMode="auto">
            <a:xfrm rot="10800000">
              <a:off x="3081872" y="4167507"/>
              <a:ext cx="199831" cy="7624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2239CC0-8A88-4B05-3F68-17A4BCCCF734}"/>
                </a:ext>
              </a:extLst>
            </p:cNvPr>
            <p:cNvSpPr/>
            <p:nvPr/>
          </p:nvSpPr>
          <p:spPr bwMode="auto">
            <a:xfrm>
              <a:off x="2983487" y="4006598"/>
              <a:ext cx="396601" cy="72888"/>
            </a:xfrm>
            <a:custGeom>
              <a:avLst/>
              <a:gdLst>
                <a:gd name="connsiteX0" fmla="*/ 323713 w 396601"/>
                <a:gd name="connsiteY0" fmla="*/ 0 h 72888"/>
                <a:gd name="connsiteX1" fmla="*/ 396601 w 396601"/>
                <a:gd name="connsiteY1" fmla="*/ 72888 h 72888"/>
                <a:gd name="connsiteX2" fmla="*/ 360156 w 396601"/>
                <a:gd name="connsiteY2" fmla="*/ 72888 h 72888"/>
                <a:gd name="connsiteX3" fmla="*/ 323712 w 396601"/>
                <a:gd name="connsiteY3" fmla="*/ 36444 h 72888"/>
                <a:gd name="connsiteX4" fmla="*/ 287268 w 396601"/>
                <a:gd name="connsiteY4" fmla="*/ 72888 h 72888"/>
                <a:gd name="connsiteX5" fmla="*/ 250825 w 396601"/>
                <a:gd name="connsiteY5" fmla="*/ 72888 h 72888"/>
                <a:gd name="connsiteX6" fmla="*/ 323713 w 396601"/>
                <a:gd name="connsiteY6" fmla="*/ 0 h 72888"/>
                <a:gd name="connsiteX7" fmla="*/ 72888 w 396601"/>
                <a:gd name="connsiteY7" fmla="*/ 0 h 72888"/>
                <a:gd name="connsiteX8" fmla="*/ 145776 w 396601"/>
                <a:gd name="connsiteY8" fmla="*/ 72888 h 72888"/>
                <a:gd name="connsiteX9" fmla="*/ 109331 w 396601"/>
                <a:gd name="connsiteY9" fmla="*/ 72888 h 72888"/>
                <a:gd name="connsiteX10" fmla="*/ 72887 w 396601"/>
                <a:gd name="connsiteY10" fmla="*/ 36444 h 72888"/>
                <a:gd name="connsiteX11" fmla="*/ 36443 w 396601"/>
                <a:gd name="connsiteY11" fmla="*/ 72888 h 72888"/>
                <a:gd name="connsiteX12" fmla="*/ 0 w 396601"/>
                <a:gd name="connsiteY12" fmla="*/ 72888 h 72888"/>
                <a:gd name="connsiteX13" fmla="*/ 72888 w 396601"/>
                <a:gd name="connsiteY13" fmla="*/ 0 h 7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601" h="72888">
                  <a:moveTo>
                    <a:pt x="323713" y="0"/>
                  </a:moveTo>
                  <a:cubicBezTo>
                    <a:pt x="363968" y="0"/>
                    <a:pt x="396601" y="32633"/>
                    <a:pt x="396601" y="72888"/>
                  </a:cubicBezTo>
                  <a:lnTo>
                    <a:pt x="360156" y="72888"/>
                  </a:lnTo>
                  <a:cubicBezTo>
                    <a:pt x="360156" y="52761"/>
                    <a:pt x="343839" y="36444"/>
                    <a:pt x="323712" y="36444"/>
                  </a:cubicBezTo>
                  <a:cubicBezTo>
                    <a:pt x="303585" y="36444"/>
                    <a:pt x="287268" y="52761"/>
                    <a:pt x="287268" y="72888"/>
                  </a:cubicBezTo>
                  <a:lnTo>
                    <a:pt x="250825" y="72888"/>
                  </a:lnTo>
                  <a:cubicBezTo>
                    <a:pt x="250825" y="32633"/>
                    <a:pt x="283458" y="0"/>
                    <a:pt x="323713" y="0"/>
                  </a:cubicBezTo>
                  <a:close/>
                  <a:moveTo>
                    <a:pt x="72888" y="0"/>
                  </a:moveTo>
                  <a:cubicBezTo>
                    <a:pt x="113143" y="0"/>
                    <a:pt x="145776" y="32633"/>
                    <a:pt x="145776" y="72888"/>
                  </a:cubicBezTo>
                  <a:lnTo>
                    <a:pt x="109331" y="72888"/>
                  </a:lnTo>
                  <a:cubicBezTo>
                    <a:pt x="109331" y="52761"/>
                    <a:pt x="93014" y="36444"/>
                    <a:pt x="72887" y="36444"/>
                  </a:cubicBezTo>
                  <a:cubicBezTo>
                    <a:pt x="52760" y="36444"/>
                    <a:pt x="36443" y="52761"/>
                    <a:pt x="36443" y="72888"/>
                  </a:cubicBezTo>
                  <a:lnTo>
                    <a:pt x="0" y="72888"/>
                  </a:lnTo>
                  <a:cubicBezTo>
                    <a:pt x="0" y="32633"/>
                    <a:pt x="32633" y="0"/>
                    <a:pt x="7288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8A949E8-2535-746E-D3EA-A3BC12B087B1}"/>
              </a:ext>
            </a:extLst>
          </p:cNvPr>
          <p:cNvGrpSpPr/>
          <p:nvPr/>
        </p:nvGrpSpPr>
        <p:grpSpPr>
          <a:xfrm>
            <a:off x="638642" y="3619890"/>
            <a:ext cx="495055" cy="495055"/>
            <a:chOff x="3515285" y="3834045"/>
            <a:chExt cx="495055" cy="495055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D5507A9-17C1-0B93-2D16-8D312555008C}"/>
                </a:ext>
              </a:extLst>
            </p:cNvPr>
            <p:cNvSpPr/>
            <p:nvPr/>
          </p:nvSpPr>
          <p:spPr>
            <a:xfrm>
              <a:off x="3515285" y="3834045"/>
              <a:ext cx="495055" cy="49505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409F437F-0EAD-9380-38EF-E79C683FC34F}"/>
                </a:ext>
              </a:extLst>
            </p:cNvPr>
            <p:cNvSpPr/>
            <p:nvPr/>
          </p:nvSpPr>
          <p:spPr bwMode="auto">
            <a:xfrm rot="10800000">
              <a:off x="3692094" y="4204755"/>
              <a:ext cx="141438" cy="4572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F54E41E-7F49-536F-EC46-40FF46EC1152}"/>
                </a:ext>
              </a:extLst>
            </p:cNvPr>
            <p:cNvSpPr/>
            <p:nvPr/>
          </p:nvSpPr>
          <p:spPr bwMode="auto">
            <a:xfrm>
              <a:off x="3603736" y="4006598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15C7E3F-8203-4C31-E3D2-28F49AE9D7EF}"/>
              </a:ext>
            </a:extLst>
          </p:cNvPr>
          <p:cNvGrpSpPr/>
          <p:nvPr/>
        </p:nvGrpSpPr>
        <p:grpSpPr>
          <a:xfrm>
            <a:off x="638642" y="5263412"/>
            <a:ext cx="495055" cy="495055"/>
            <a:chOff x="4667810" y="3834045"/>
            <a:chExt cx="495055" cy="495055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1901FD8-97C8-78D5-C8E6-F6AB1135D15B}"/>
                </a:ext>
              </a:extLst>
            </p:cNvPr>
            <p:cNvSpPr/>
            <p:nvPr/>
          </p:nvSpPr>
          <p:spPr>
            <a:xfrm>
              <a:off x="4667810" y="3834045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782D384-D756-B8D4-CA1F-00B168DC6F0C}"/>
                </a:ext>
              </a:extLst>
            </p:cNvPr>
            <p:cNvSpPr/>
            <p:nvPr/>
          </p:nvSpPr>
          <p:spPr bwMode="auto">
            <a:xfrm>
              <a:off x="4756261" y="4014675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0AEDA823-0646-5E7A-040F-E681D69ED178}"/>
                </a:ext>
              </a:extLst>
            </p:cNvPr>
            <p:cNvSpPr/>
            <p:nvPr/>
          </p:nvSpPr>
          <p:spPr bwMode="auto">
            <a:xfrm>
              <a:off x="4843423" y="4159251"/>
              <a:ext cx="143828" cy="5590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88110296-ADD8-FE3C-AF0F-A2082FDA70B4}"/>
                </a:ext>
              </a:extLst>
            </p:cNvPr>
            <p:cNvSpPr/>
            <p:nvPr/>
          </p:nvSpPr>
          <p:spPr>
            <a:xfrm>
              <a:off x="4812220" y="388368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楕円 22">
              <a:extLst>
                <a:ext uri="{FF2B5EF4-FFF2-40B4-BE49-F238E27FC236}">
                  <a16:creationId xmlns:a16="http://schemas.microsoft.com/office/drawing/2014/main" id="{7B165A79-A255-C116-BC96-AC448EDE685C}"/>
                </a:ext>
              </a:extLst>
            </p:cNvPr>
            <p:cNvSpPr/>
            <p:nvPr/>
          </p:nvSpPr>
          <p:spPr>
            <a:xfrm>
              <a:off x="4905089" y="397417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C93C4390-E71F-A43E-75EE-3361425E0AD6}"/>
                </a:ext>
              </a:extLst>
            </p:cNvPr>
            <p:cNvSpPr/>
            <p:nvPr/>
          </p:nvSpPr>
          <p:spPr>
            <a:xfrm>
              <a:off x="4993195" y="390035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8EA0147-C4F7-2836-F4CF-9B94A2C03C67}"/>
              </a:ext>
            </a:extLst>
          </p:cNvPr>
          <p:cNvGrpSpPr/>
          <p:nvPr/>
        </p:nvGrpSpPr>
        <p:grpSpPr>
          <a:xfrm>
            <a:off x="638642" y="4441651"/>
            <a:ext cx="495055" cy="495055"/>
            <a:chOff x="4082022" y="3834045"/>
            <a:chExt cx="495055" cy="495055"/>
          </a:xfrm>
        </p:grpSpPr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35AEE059-0A65-D9CA-0D0E-7E1E621538CC}"/>
                </a:ext>
              </a:extLst>
            </p:cNvPr>
            <p:cNvSpPr/>
            <p:nvPr/>
          </p:nvSpPr>
          <p:spPr>
            <a:xfrm>
              <a:off x="4082022" y="3834045"/>
              <a:ext cx="495055" cy="49505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0C37783-17E2-C044-5D15-0CEC8771F7A1}"/>
                </a:ext>
              </a:extLst>
            </p:cNvPr>
            <p:cNvSpPr/>
            <p:nvPr/>
          </p:nvSpPr>
          <p:spPr bwMode="auto">
            <a:xfrm flipH="1">
              <a:off x="4158801" y="4022265"/>
              <a:ext cx="341496" cy="89559"/>
            </a:xfrm>
            <a:custGeom>
              <a:avLst/>
              <a:gdLst>
                <a:gd name="connsiteX0" fmla="*/ 90536 w 341496"/>
                <a:gd name="connsiteY0" fmla="*/ 0 h 89559"/>
                <a:gd name="connsiteX1" fmla="*/ 1088 w 341496"/>
                <a:gd name="connsiteY1" fmla="*/ 26169 h 89559"/>
                <a:gd name="connsiteX2" fmla="*/ 32137 w 341496"/>
                <a:gd name="connsiteY2" fmla="*/ 85359 h 89559"/>
                <a:gd name="connsiteX3" fmla="*/ 96287 w 341496"/>
                <a:gd name="connsiteY3" fmla="*/ 66591 h 89559"/>
                <a:gd name="connsiteX4" fmla="*/ 90536 w 341496"/>
                <a:gd name="connsiteY4" fmla="*/ 0 h 89559"/>
                <a:gd name="connsiteX5" fmla="*/ 250960 w 341496"/>
                <a:gd name="connsiteY5" fmla="*/ 0 h 89559"/>
                <a:gd name="connsiteX6" fmla="*/ 245209 w 341496"/>
                <a:gd name="connsiteY6" fmla="*/ 66591 h 89559"/>
                <a:gd name="connsiteX7" fmla="*/ 309359 w 341496"/>
                <a:gd name="connsiteY7" fmla="*/ 85359 h 89559"/>
                <a:gd name="connsiteX8" fmla="*/ 340408 w 341496"/>
                <a:gd name="connsiteY8" fmla="*/ 26169 h 8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496" h="89559">
                  <a:moveTo>
                    <a:pt x="90536" y="0"/>
                  </a:moveTo>
                  <a:lnTo>
                    <a:pt x="1088" y="26169"/>
                  </a:lnTo>
                  <a:cubicBezTo>
                    <a:pt x="-3978" y="50775"/>
                    <a:pt x="9013" y="75540"/>
                    <a:pt x="32137" y="85359"/>
                  </a:cubicBezTo>
                  <a:cubicBezTo>
                    <a:pt x="55261" y="95178"/>
                    <a:pt x="82101" y="87325"/>
                    <a:pt x="96287" y="66591"/>
                  </a:cubicBezTo>
                  <a:cubicBezTo>
                    <a:pt x="110472" y="45857"/>
                    <a:pt x="108066" y="17995"/>
                    <a:pt x="90536" y="0"/>
                  </a:cubicBezTo>
                  <a:close/>
                  <a:moveTo>
                    <a:pt x="250960" y="0"/>
                  </a:moveTo>
                  <a:cubicBezTo>
                    <a:pt x="233430" y="17995"/>
                    <a:pt x="231024" y="45857"/>
                    <a:pt x="245209" y="66591"/>
                  </a:cubicBezTo>
                  <a:cubicBezTo>
                    <a:pt x="259395" y="87325"/>
                    <a:pt x="286235" y="95178"/>
                    <a:pt x="309359" y="85359"/>
                  </a:cubicBezTo>
                  <a:cubicBezTo>
                    <a:pt x="332483" y="75540"/>
                    <a:pt x="345474" y="50775"/>
                    <a:pt x="340408" y="26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B315C341-37D8-820D-D816-D08E12C34A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16848" y="4215155"/>
              <a:ext cx="225403" cy="0"/>
            </a:xfrm>
            <a:prstGeom prst="lin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72" name="楕円 22">
              <a:extLst>
                <a:ext uri="{FF2B5EF4-FFF2-40B4-BE49-F238E27FC236}">
                  <a16:creationId xmlns:a16="http://schemas.microsoft.com/office/drawing/2014/main" id="{666BE349-FB2F-7138-4EF0-02667F42DA26}"/>
                </a:ext>
              </a:extLst>
            </p:cNvPr>
            <p:cNvSpPr/>
            <p:nvPr/>
          </p:nvSpPr>
          <p:spPr>
            <a:xfrm>
              <a:off x="4262152" y="386463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楕円 22">
              <a:extLst>
                <a:ext uri="{FF2B5EF4-FFF2-40B4-BE49-F238E27FC236}">
                  <a16:creationId xmlns:a16="http://schemas.microsoft.com/office/drawing/2014/main" id="{4B24DB77-DA22-7CDF-CA54-DDF35127E08C}"/>
                </a:ext>
              </a:extLst>
            </p:cNvPr>
            <p:cNvSpPr/>
            <p:nvPr/>
          </p:nvSpPr>
          <p:spPr>
            <a:xfrm>
              <a:off x="4362163" y="391940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1F3091-7162-DE3F-792F-FD89340A137A}"/>
              </a:ext>
            </a:extLst>
          </p:cNvPr>
          <p:cNvGrpSpPr/>
          <p:nvPr/>
        </p:nvGrpSpPr>
        <p:grpSpPr>
          <a:xfrm>
            <a:off x="638642" y="6085175"/>
            <a:ext cx="495055" cy="495055"/>
            <a:chOff x="5234547" y="3834045"/>
            <a:chExt cx="495055" cy="495055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A519F7C6-638B-8DCD-837C-079D9596D741}"/>
                </a:ext>
              </a:extLst>
            </p:cNvPr>
            <p:cNvSpPr/>
            <p:nvPr/>
          </p:nvSpPr>
          <p:spPr>
            <a:xfrm>
              <a:off x="5234547" y="3834045"/>
              <a:ext cx="495055" cy="495055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A1853A-9CA6-F599-72FE-F409C44B4F1B}"/>
                </a:ext>
              </a:extLst>
            </p:cNvPr>
            <p:cNvSpPr/>
            <p:nvPr/>
          </p:nvSpPr>
          <p:spPr bwMode="auto">
            <a:xfrm>
              <a:off x="5301269" y="3997327"/>
              <a:ext cx="361611" cy="123486"/>
            </a:xfrm>
            <a:custGeom>
              <a:avLst/>
              <a:gdLst>
                <a:gd name="connsiteX0" fmla="*/ 268064 w 361611"/>
                <a:gd name="connsiteY0" fmla="*/ 0 h 123486"/>
                <a:gd name="connsiteX1" fmla="*/ 299868 w 361611"/>
                <a:gd name="connsiteY1" fmla="*/ 31804 h 123486"/>
                <a:gd name="connsiteX2" fmla="*/ 331672 w 361611"/>
                <a:gd name="connsiteY2" fmla="*/ 0 h 123486"/>
                <a:gd name="connsiteX3" fmla="*/ 361611 w 361611"/>
                <a:gd name="connsiteY3" fmla="*/ 29939 h 123486"/>
                <a:gd name="connsiteX4" fmla="*/ 329807 w 361611"/>
                <a:gd name="connsiteY4" fmla="*/ 61743 h 123486"/>
                <a:gd name="connsiteX5" fmla="*/ 361611 w 361611"/>
                <a:gd name="connsiteY5" fmla="*/ 93547 h 123486"/>
                <a:gd name="connsiteX6" fmla="*/ 331672 w 361611"/>
                <a:gd name="connsiteY6" fmla="*/ 123486 h 123486"/>
                <a:gd name="connsiteX7" fmla="*/ 299868 w 361611"/>
                <a:gd name="connsiteY7" fmla="*/ 91682 h 123486"/>
                <a:gd name="connsiteX8" fmla="*/ 268064 w 361611"/>
                <a:gd name="connsiteY8" fmla="*/ 123486 h 123486"/>
                <a:gd name="connsiteX9" fmla="*/ 238125 w 361611"/>
                <a:gd name="connsiteY9" fmla="*/ 93547 h 123486"/>
                <a:gd name="connsiteX10" fmla="*/ 269929 w 361611"/>
                <a:gd name="connsiteY10" fmla="*/ 61743 h 123486"/>
                <a:gd name="connsiteX11" fmla="*/ 238125 w 361611"/>
                <a:gd name="connsiteY11" fmla="*/ 29939 h 123486"/>
                <a:gd name="connsiteX12" fmla="*/ 29939 w 361611"/>
                <a:gd name="connsiteY12" fmla="*/ 0 h 123486"/>
                <a:gd name="connsiteX13" fmla="*/ 61743 w 361611"/>
                <a:gd name="connsiteY13" fmla="*/ 31804 h 123486"/>
                <a:gd name="connsiteX14" fmla="*/ 93547 w 361611"/>
                <a:gd name="connsiteY14" fmla="*/ 0 h 123486"/>
                <a:gd name="connsiteX15" fmla="*/ 123486 w 361611"/>
                <a:gd name="connsiteY15" fmla="*/ 29939 h 123486"/>
                <a:gd name="connsiteX16" fmla="*/ 91682 w 361611"/>
                <a:gd name="connsiteY16" fmla="*/ 61743 h 123486"/>
                <a:gd name="connsiteX17" fmla="*/ 123486 w 361611"/>
                <a:gd name="connsiteY17" fmla="*/ 93547 h 123486"/>
                <a:gd name="connsiteX18" fmla="*/ 93547 w 361611"/>
                <a:gd name="connsiteY18" fmla="*/ 123486 h 123486"/>
                <a:gd name="connsiteX19" fmla="*/ 61743 w 361611"/>
                <a:gd name="connsiteY19" fmla="*/ 91682 h 123486"/>
                <a:gd name="connsiteX20" fmla="*/ 29939 w 361611"/>
                <a:gd name="connsiteY20" fmla="*/ 123486 h 123486"/>
                <a:gd name="connsiteX21" fmla="*/ 0 w 361611"/>
                <a:gd name="connsiteY21" fmla="*/ 93547 h 123486"/>
                <a:gd name="connsiteX22" fmla="*/ 31804 w 361611"/>
                <a:gd name="connsiteY22" fmla="*/ 61743 h 123486"/>
                <a:gd name="connsiteX23" fmla="*/ 0 w 361611"/>
                <a:gd name="connsiteY23" fmla="*/ 29939 h 12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611" h="123486">
                  <a:moveTo>
                    <a:pt x="268064" y="0"/>
                  </a:moveTo>
                  <a:lnTo>
                    <a:pt x="299868" y="31804"/>
                  </a:lnTo>
                  <a:lnTo>
                    <a:pt x="331672" y="0"/>
                  </a:lnTo>
                  <a:lnTo>
                    <a:pt x="361611" y="29939"/>
                  </a:lnTo>
                  <a:lnTo>
                    <a:pt x="329807" y="61743"/>
                  </a:lnTo>
                  <a:lnTo>
                    <a:pt x="361611" y="93547"/>
                  </a:lnTo>
                  <a:lnTo>
                    <a:pt x="331672" y="123486"/>
                  </a:lnTo>
                  <a:lnTo>
                    <a:pt x="299868" y="91682"/>
                  </a:lnTo>
                  <a:lnTo>
                    <a:pt x="268064" y="123486"/>
                  </a:lnTo>
                  <a:lnTo>
                    <a:pt x="238125" y="93547"/>
                  </a:lnTo>
                  <a:lnTo>
                    <a:pt x="269929" y="61743"/>
                  </a:lnTo>
                  <a:lnTo>
                    <a:pt x="238125" y="29939"/>
                  </a:lnTo>
                  <a:close/>
                  <a:moveTo>
                    <a:pt x="29939" y="0"/>
                  </a:moveTo>
                  <a:lnTo>
                    <a:pt x="61743" y="31804"/>
                  </a:lnTo>
                  <a:lnTo>
                    <a:pt x="93547" y="0"/>
                  </a:lnTo>
                  <a:lnTo>
                    <a:pt x="123486" y="29939"/>
                  </a:lnTo>
                  <a:lnTo>
                    <a:pt x="91682" y="61743"/>
                  </a:lnTo>
                  <a:lnTo>
                    <a:pt x="123486" y="93547"/>
                  </a:lnTo>
                  <a:lnTo>
                    <a:pt x="93547" y="123486"/>
                  </a:lnTo>
                  <a:lnTo>
                    <a:pt x="61743" y="91682"/>
                  </a:lnTo>
                  <a:lnTo>
                    <a:pt x="29939" y="123486"/>
                  </a:lnTo>
                  <a:lnTo>
                    <a:pt x="0" y="93547"/>
                  </a:lnTo>
                  <a:lnTo>
                    <a:pt x="31804" y="61743"/>
                  </a:lnTo>
                  <a:lnTo>
                    <a:pt x="0" y="299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二等辺三角形 81">
              <a:extLst>
                <a:ext uri="{FF2B5EF4-FFF2-40B4-BE49-F238E27FC236}">
                  <a16:creationId xmlns:a16="http://schemas.microsoft.com/office/drawing/2014/main" id="{0C2C05E6-61EC-CCC8-B859-1CEC09EA6BAC}"/>
                </a:ext>
              </a:extLst>
            </p:cNvPr>
            <p:cNvSpPr/>
            <p:nvPr/>
          </p:nvSpPr>
          <p:spPr bwMode="auto">
            <a:xfrm>
              <a:off x="5384760" y="4137026"/>
              <a:ext cx="194628" cy="10035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楕円 22">
              <a:extLst>
                <a:ext uri="{FF2B5EF4-FFF2-40B4-BE49-F238E27FC236}">
                  <a16:creationId xmlns:a16="http://schemas.microsoft.com/office/drawing/2014/main" id="{786FFAFE-8206-E276-9AC7-34E5F8772904}"/>
                </a:ext>
              </a:extLst>
            </p:cNvPr>
            <p:cNvSpPr/>
            <p:nvPr/>
          </p:nvSpPr>
          <p:spPr>
            <a:xfrm>
              <a:off x="5507894" y="3869578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22">
              <a:extLst>
                <a:ext uri="{FF2B5EF4-FFF2-40B4-BE49-F238E27FC236}">
                  <a16:creationId xmlns:a16="http://schemas.microsoft.com/office/drawing/2014/main" id="{3D69C3A3-6FC5-0A04-E220-5BDC863DBE67}"/>
                </a:ext>
              </a:extLst>
            </p:cNvPr>
            <p:cNvSpPr/>
            <p:nvPr/>
          </p:nvSpPr>
          <p:spPr>
            <a:xfrm>
              <a:off x="5462301" y="3971791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22">
              <a:extLst>
                <a:ext uri="{FF2B5EF4-FFF2-40B4-BE49-F238E27FC236}">
                  <a16:creationId xmlns:a16="http://schemas.microsoft.com/office/drawing/2014/main" id="{55E835B2-FAD2-3EC2-B7E9-4CD3C4D9B3FC}"/>
                </a:ext>
              </a:extLst>
            </p:cNvPr>
            <p:cNvSpPr/>
            <p:nvPr/>
          </p:nvSpPr>
          <p:spPr>
            <a:xfrm>
              <a:off x="5372421" y="389522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楕円 22">
              <a:extLst>
                <a:ext uri="{FF2B5EF4-FFF2-40B4-BE49-F238E27FC236}">
                  <a16:creationId xmlns:a16="http://schemas.microsoft.com/office/drawing/2014/main" id="{2F436986-4286-1218-7EDC-95BFC65C1048}"/>
                </a:ext>
              </a:extLst>
            </p:cNvPr>
            <p:cNvSpPr/>
            <p:nvPr/>
          </p:nvSpPr>
          <p:spPr>
            <a:xfrm>
              <a:off x="5309901" y="4169435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楕円 22">
              <a:extLst>
                <a:ext uri="{FF2B5EF4-FFF2-40B4-BE49-F238E27FC236}">
                  <a16:creationId xmlns:a16="http://schemas.microsoft.com/office/drawing/2014/main" id="{A1997562-50D6-A5EC-3B1E-657EB3C2D23A}"/>
                </a:ext>
              </a:extLst>
            </p:cNvPr>
            <p:cNvSpPr/>
            <p:nvPr/>
          </p:nvSpPr>
          <p:spPr>
            <a:xfrm>
              <a:off x="5621845" y="4152766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F5D63E6-3B53-8547-2DEC-363D41C74AEB}"/>
              </a:ext>
            </a:extLst>
          </p:cNvPr>
          <p:cNvSpPr txBox="1"/>
          <p:nvPr/>
        </p:nvSpPr>
        <p:spPr>
          <a:xfrm>
            <a:off x="6750040" y="822497"/>
            <a:ext cx="2893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■衣類による</a:t>
            </a:r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値に加えるべき補正値</a:t>
            </a:r>
          </a:p>
        </p:txBody>
      </p:sp>
      <p:graphicFrame>
        <p:nvGraphicFramePr>
          <p:cNvPr id="95" name="表 94">
            <a:extLst>
              <a:ext uri="{FF2B5EF4-FFF2-40B4-BE49-F238E27FC236}">
                <a16:creationId xmlns:a16="http://schemas.microsoft.com/office/drawing/2014/main" id="{594F7DC7-583F-2CB9-5509-5BEE21429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213818"/>
              </p:ext>
            </p:extLst>
          </p:nvPr>
        </p:nvGraphicFramePr>
        <p:xfrm>
          <a:off x="6874751" y="3198217"/>
          <a:ext cx="277897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574">
                  <a:extLst>
                    <a:ext uri="{9D8B030D-6E8A-4147-A177-3AD203B41FA5}">
                      <a16:colId xmlns:a16="http://schemas.microsoft.com/office/drawing/2014/main" val="1058661381"/>
                    </a:ext>
                  </a:extLst>
                </a:gridCol>
                <a:gridCol w="270030">
                  <a:extLst>
                    <a:ext uri="{9D8B030D-6E8A-4147-A177-3AD203B41FA5}">
                      <a16:colId xmlns:a16="http://schemas.microsoft.com/office/drawing/2014/main" val="3463058682"/>
                    </a:ext>
                  </a:extLst>
                </a:gridCol>
                <a:gridCol w="1505366">
                  <a:extLst>
                    <a:ext uri="{9D8B030D-6E8A-4147-A177-3AD203B41FA5}">
                      <a16:colId xmlns:a16="http://schemas.microsoft.com/office/drawing/2014/main" val="2818171244"/>
                    </a:ext>
                  </a:extLst>
                </a:gridCol>
              </a:tblGrid>
              <a:tr h="6262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作業強度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1324"/>
                  </a:ext>
                </a:extLst>
              </a:tr>
              <a:tr h="357872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低他社率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軽い手作業、釦押し作業、重機オペ、机上事務など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675744"/>
                  </a:ext>
                </a:extLst>
              </a:tr>
              <a:tr h="492074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継続的な手及び腕の作業、中くらいの重さの材料を運搬など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240280"/>
                  </a:ext>
                </a:extLst>
              </a:tr>
              <a:tr h="447340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強度の腕及び胴体の作業、重量物の運搬、ハンマー作業など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16828"/>
                  </a:ext>
                </a:extLst>
              </a:tr>
              <a:tr h="492074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</a:t>
                      </a:r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極高代謝率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超重度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最大速度の速さでのとても激しい活動、激しくシャベルを使うなど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177080"/>
                  </a:ext>
                </a:extLst>
              </a:tr>
            </a:tbl>
          </a:graphicData>
        </a:graphic>
      </p:graphicFrame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41E078A-6CF6-BD23-CAE8-4A7B04657B17}"/>
              </a:ext>
            </a:extLst>
          </p:cNvPr>
          <p:cNvSpPr txBox="1"/>
          <p:nvPr/>
        </p:nvSpPr>
        <p:spPr>
          <a:xfrm>
            <a:off x="6769259" y="2946226"/>
            <a:ext cx="17363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■代謝率区分と作業強度</a:t>
            </a:r>
          </a:p>
        </p:txBody>
      </p:sp>
      <p:graphicFrame>
        <p:nvGraphicFramePr>
          <p:cNvPr id="99" name="表 98">
            <a:extLst>
              <a:ext uri="{FF2B5EF4-FFF2-40B4-BE49-F238E27FC236}">
                <a16:creationId xmlns:a16="http://schemas.microsoft.com/office/drawing/2014/main" id="{1A17FEFE-A6A8-B1F6-5350-35176185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790090"/>
              </p:ext>
            </p:extLst>
          </p:nvPr>
        </p:nvGraphicFramePr>
        <p:xfrm>
          <a:off x="6866274" y="1055691"/>
          <a:ext cx="278414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2171">
                  <a:extLst>
                    <a:ext uri="{9D8B030D-6E8A-4147-A177-3AD203B41FA5}">
                      <a16:colId xmlns:a16="http://schemas.microsoft.com/office/drawing/2014/main" val="3188272814"/>
                    </a:ext>
                  </a:extLst>
                </a:gridCol>
                <a:gridCol w="691971">
                  <a:extLst>
                    <a:ext uri="{9D8B030D-6E8A-4147-A177-3AD203B41FA5}">
                      <a16:colId xmlns:a16="http://schemas.microsoft.com/office/drawing/2014/main" val="1082281389"/>
                    </a:ext>
                  </a:extLst>
                </a:gridCol>
              </a:tblGrid>
              <a:tr h="1954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衣類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補正値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071449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293275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布製つなぎ服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532340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ﾎﾟﾘﾌｫﾚﾝ布製つなぎ服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452005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衣服を二重に着用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879994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単層の不透湿つなぎ服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934995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フード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+1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973352"/>
                  </a:ext>
                </a:extLst>
              </a:tr>
              <a:tr h="1954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ｸｰﾙﾍﾞｽﾄ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ｸｰﾙｼﾞｬｹｯﾄ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-3</a:t>
                      </a:r>
                      <a:endParaRPr kumimoji="1" lang="ja-JP" altLang="en-US" sz="9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91152"/>
                  </a:ext>
                </a:extLst>
              </a:tr>
            </a:tbl>
          </a:graphicData>
        </a:graphic>
      </p:graphicFrame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2700384C-2FA7-8CBB-81CA-1B8B74472DEA}"/>
              </a:ext>
            </a:extLst>
          </p:cNvPr>
          <p:cNvGrpSpPr/>
          <p:nvPr/>
        </p:nvGrpSpPr>
        <p:grpSpPr>
          <a:xfrm>
            <a:off x="6866274" y="5701302"/>
            <a:ext cx="700573" cy="922696"/>
            <a:chOff x="9325501" y="-921311"/>
            <a:chExt cx="2051726" cy="2702244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AB9B565D-7394-2BD8-F9C6-FC716AAB2DEB}"/>
                </a:ext>
              </a:extLst>
            </p:cNvPr>
            <p:cNvGrpSpPr/>
            <p:nvPr/>
          </p:nvGrpSpPr>
          <p:grpSpPr>
            <a:xfrm>
              <a:off x="9325501" y="-921311"/>
              <a:ext cx="1637333" cy="2702244"/>
              <a:chOff x="4807712" y="1221811"/>
              <a:chExt cx="1637333" cy="2702244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896CAC1F-960E-5061-DA1F-FF514A45416D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FAC65A4-093F-019F-C61A-A02345263045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E5D01885-B3AF-897C-A527-94CF8E0586D5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A28F3F4A-F855-BCEE-641B-D11856709738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8C1CD892-C721-FD7C-6855-EF13E810EBC3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AA550321-FBF0-229C-EED7-3C44886FAF88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8EDF202A-516A-FE06-9622-45F42B82B44F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0EF84F1E-4D65-04DC-FC76-676DD2D7AC9D}"/>
                  </a:ext>
                </a:extLst>
              </p:cNvPr>
              <p:cNvGrpSpPr/>
              <p:nvPr/>
            </p:nvGrpSpPr>
            <p:grpSpPr>
              <a:xfrm>
                <a:off x="4888912" y="1476227"/>
                <a:ext cx="1487590" cy="2447828"/>
                <a:chOff x="1635172" y="1476227"/>
                <a:chExt cx="1487590" cy="2447828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2817B1F-4135-D442-A5D5-FFF49A804FCF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四角形: 上の 2 つの角を丸める 126">
                  <a:extLst>
                    <a:ext uri="{FF2B5EF4-FFF2-40B4-BE49-F238E27FC236}">
                      <a16:creationId xmlns:a16="http://schemas.microsoft.com/office/drawing/2014/main" id="{8606DA63-395E-8C06-63D8-B681EB1264BF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3C33CD53-5909-2154-BBAD-C10F845B6EEE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B73EE1E7-8F68-C090-76D3-19DA03358692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二等辺三角形 46">
                  <a:extLst>
                    <a:ext uri="{FF2B5EF4-FFF2-40B4-BE49-F238E27FC236}">
                      <a16:creationId xmlns:a16="http://schemas.microsoft.com/office/drawing/2014/main" id="{F32B8032-0C83-4648-48B7-8DA7F5EDB044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4F31A4FA-0CF8-3711-7C47-13F6F4A9DDAE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76C9AEAD-C8D0-910B-89CB-348A75E87E7D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33" name="直線コネクタ 132">
                  <a:extLst>
                    <a:ext uri="{FF2B5EF4-FFF2-40B4-BE49-F238E27FC236}">
                      <a16:creationId xmlns:a16="http://schemas.microsoft.com/office/drawing/2014/main" id="{6A3D40F3-C973-AA19-8C6C-04A9865B73E8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34" name="直線コネクタ 133">
                  <a:extLst>
                    <a:ext uri="{FF2B5EF4-FFF2-40B4-BE49-F238E27FC236}">
                      <a16:creationId xmlns:a16="http://schemas.microsoft.com/office/drawing/2014/main" id="{540A2508-E1C3-63E0-180E-DEA07E20799F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008680F3-7D20-0716-A948-ACC69F07BD56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34D508F6-7BBB-FD8C-218D-25C3FCB8DF8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665161D0-B2B0-3076-5880-2DF3DC8BF17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738D5578-6817-2020-8952-4A327B8E0CC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C23757D2-42D2-F64A-BEBD-3EE91A0505B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32BAF03D-E1CB-8597-7C0B-EC5341B804FC}"/>
                  </a:ext>
                </a:extLst>
              </p:cNvPr>
              <p:cNvGrpSpPr/>
              <p:nvPr/>
            </p:nvGrpSpPr>
            <p:grpSpPr>
              <a:xfrm>
                <a:off x="4813881" y="1221811"/>
                <a:ext cx="1621311" cy="815694"/>
                <a:chOff x="7521161" y="1221811"/>
                <a:chExt cx="1621311" cy="815694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098BBE0E-AD9B-AC7A-AC4F-8C698326AF2F}"/>
                    </a:ext>
                  </a:extLst>
                </p:cNvPr>
                <p:cNvSpPr/>
                <p:nvPr/>
              </p:nvSpPr>
              <p:spPr bwMode="auto">
                <a:xfrm>
                  <a:off x="7521161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加算記号 124">
                  <a:extLst>
                    <a:ext uri="{FF2B5EF4-FFF2-40B4-BE49-F238E27FC236}">
                      <a16:creationId xmlns:a16="http://schemas.microsoft.com/office/drawing/2014/main" id="{50D007BB-7D64-8AFD-A3A1-C24B8B1A2538}"/>
                    </a:ext>
                  </a:extLst>
                </p:cNvPr>
                <p:cNvSpPr/>
                <p:nvPr/>
              </p:nvSpPr>
              <p:spPr bwMode="auto">
                <a:xfrm>
                  <a:off x="8146919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C7F4AE0B-D0BF-8FF6-0713-C20ED7316230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24443E29-315C-E241-9EFD-40D0ADBC028F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D0BE313-DA4F-0FB6-9BD2-B225A1617ECF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F13801D-E8BF-5F14-1A41-FF7F23AB4FFD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715E92F6-B7D0-557B-68B4-5D4D83E9FA51}"/>
                </a:ext>
              </a:extLst>
            </p:cNvPr>
            <p:cNvGrpSpPr/>
            <p:nvPr/>
          </p:nvGrpSpPr>
          <p:grpSpPr>
            <a:xfrm rot="900000">
              <a:off x="10466589" y="308568"/>
              <a:ext cx="910638" cy="1230988"/>
              <a:chOff x="2192787" y="1766211"/>
              <a:chExt cx="910638" cy="1230988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67FDAB1-5617-0CA8-FD79-C24C48A33F20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8A8788A-AB6B-C53D-F372-4B2FF67376AA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角丸四角形 105">
                <a:extLst>
                  <a:ext uri="{FF2B5EF4-FFF2-40B4-BE49-F238E27FC236}">
                    <a16:creationId xmlns:a16="http://schemas.microsoft.com/office/drawing/2014/main" id="{D859A624-B4C4-B5C5-D8F5-E29744345E3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角丸四角形 106">
                <a:extLst>
                  <a:ext uri="{FF2B5EF4-FFF2-40B4-BE49-F238E27FC236}">
                    <a16:creationId xmlns:a16="http://schemas.microsoft.com/office/drawing/2014/main" id="{481247FD-F22D-AF25-078E-570998F95641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107">
                <a:extLst>
                  <a:ext uri="{FF2B5EF4-FFF2-40B4-BE49-F238E27FC236}">
                    <a16:creationId xmlns:a16="http://schemas.microsoft.com/office/drawing/2014/main" id="{A1BFC4D0-6785-CD38-0B6C-92E9332400D1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角丸四角形 104">
                <a:extLst>
                  <a:ext uri="{FF2B5EF4-FFF2-40B4-BE49-F238E27FC236}">
                    <a16:creationId xmlns:a16="http://schemas.microsoft.com/office/drawing/2014/main" id="{8323447C-8F65-8D69-6471-02D084C170BE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42" name="フリーフォーム: 図形 141">
            <a:extLst>
              <a:ext uri="{FF2B5EF4-FFF2-40B4-BE49-F238E27FC236}">
                <a16:creationId xmlns:a16="http://schemas.microsoft.com/office/drawing/2014/main" id="{2C5F2686-654F-01F1-CEC5-67B7DB64461D}"/>
              </a:ext>
            </a:extLst>
          </p:cNvPr>
          <p:cNvSpPr/>
          <p:nvPr/>
        </p:nvSpPr>
        <p:spPr>
          <a:xfrm rot="16200000">
            <a:off x="8122495" y="5052309"/>
            <a:ext cx="827411" cy="2228431"/>
          </a:xfrm>
          <a:custGeom>
            <a:avLst/>
            <a:gdLst>
              <a:gd name="connsiteX0" fmla="*/ 827411 w 827411"/>
              <a:gd name="connsiteY0" fmla="*/ 296210 h 2153301"/>
              <a:gd name="connsiteX1" fmla="*/ 827411 w 827411"/>
              <a:gd name="connsiteY1" fmla="*/ 2015396 h 2153301"/>
              <a:gd name="connsiteX2" fmla="*/ 689506 w 827411"/>
              <a:gd name="connsiteY2" fmla="*/ 2153301 h 2153301"/>
              <a:gd name="connsiteX3" fmla="*/ 137905 w 827411"/>
              <a:gd name="connsiteY3" fmla="*/ 2153301 h 2153301"/>
              <a:gd name="connsiteX4" fmla="*/ 0 w 827411"/>
              <a:gd name="connsiteY4" fmla="*/ 2015396 h 2153301"/>
              <a:gd name="connsiteX5" fmla="*/ 0 w 827411"/>
              <a:gd name="connsiteY5" fmla="*/ 296210 h 2153301"/>
              <a:gd name="connsiteX6" fmla="*/ 137905 w 827411"/>
              <a:gd name="connsiteY6" fmla="*/ 158305 h 2153301"/>
              <a:gd name="connsiteX7" fmla="*/ 403251 w 827411"/>
              <a:gd name="connsiteY7" fmla="*/ 158305 h 2153301"/>
              <a:gd name="connsiteX8" fmla="*/ 438579 w 827411"/>
              <a:gd name="connsiteY8" fmla="*/ 0 h 2153301"/>
              <a:gd name="connsiteX9" fmla="*/ 473907 w 827411"/>
              <a:gd name="connsiteY9" fmla="*/ 158305 h 2153301"/>
              <a:gd name="connsiteX10" fmla="*/ 689506 w 827411"/>
              <a:gd name="connsiteY10" fmla="*/ 158305 h 2153301"/>
              <a:gd name="connsiteX11" fmla="*/ 827411 w 827411"/>
              <a:gd name="connsiteY11" fmla="*/ 296210 h 215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7411" h="2153301">
                <a:moveTo>
                  <a:pt x="827411" y="296210"/>
                </a:moveTo>
                <a:lnTo>
                  <a:pt x="827411" y="2015396"/>
                </a:lnTo>
                <a:cubicBezTo>
                  <a:pt x="827411" y="2091559"/>
                  <a:pt x="765669" y="2153301"/>
                  <a:pt x="689506" y="2153301"/>
                </a:cubicBezTo>
                <a:lnTo>
                  <a:pt x="137905" y="2153301"/>
                </a:lnTo>
                <a:cubicBezTo>
                  <a:pt x="61742" y="2153301"/>
                  <a:pt x="0" y="2091559"/>
                  <a:pt x="0" y="2015396"/>
                </a:cubicBezTo>
                <a:lnTo>
                  <a:pt x="0" y="296210"/>
                </a:lnTo>
                <a:cubicBezTo>
                  <a:pt x="0" y="220047"/>
                  <a:pt x="61742" y="158305"/>
                  <a:pt x="137905" y="158305"/>
                </a:cubicBezTo>
                <a:lnTo>
                  <a:pt x="403251" y="158305"/>
                </a:lnTo>
                <a:lnTo>
                  <a:pt x="438579" y="0"/>
                </a:lnTo>
                <a:lnTo>
                  <a:pt x="473907" y="158305"/>
                </a:lnTo>
                <a:lnTo>
                  <a:pt x="689506" y="158305"/>
                </a:lnTo>
                <a:cubicBezTo>
                  <a:pt x="765669" y="158305"/>
                  <a:pt x="827411" y="220047"/>
                  <a:pt x="827411" y="29621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C1A8F30B-8842-50F3-A6D9-5B8682EB6D01}"/>
              </a:ext>
            </a:extLst>
          </p:cNvPr>
          <p:cNvSpPr txBox="1"/>
          <p:nvPr/>
        </p:nvSpPr>
        <p:spPr>
          <a:xfrm>
            <a:off x="7583807" y="5879022"/>
            <a:ext cx="2070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休憩のタイミングを守り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水分補給、塩分補給、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身体冷却を忘れずに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777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9B57C689-10D8-7681-421A-87C4B70A1A92}"/>
              </a:ext>
            </a:extLst>
          </p:cNvPr>
          <p:cNvSpPr/>
          <p:nvPr/>
        </p:nvSpPr>
        <p:spPr>
          <a:xfrm>
            <a:off x="6760838" y="914400"/>
            <a:ext cx="2911518" cy="2291510"/>
          </a:xfrm>
          <a:custGeom>
            <a:avLst/>
            <a:gdLst>
              <a:gd name="connsiteX0" fmla="*/ 1693957 w 2463405"/>
              <a:gd name="connsiteY0" fmla="*/ 136 h 2155240"/>
              <a:gd name="connsiteX1" fmla="*/ 1784997 w 2463405"/>
              <a:gd name="connsiteY1" fmla="*/ 30392 h 2155240"/>
              <a:gd name="connsiteX2" fmla="*/ 1551818 w 2463405"/>
              <a:gd name="connsiteY2" fmla="*/ 341444 h 2155240"/>
              <a:gd name="connsiteX3" fmla="*/ 1441708 w 2463405"/>
              <a:gd name="connsiteY3" fmla="*/ 424514 h 2155240"/>
              <a:gd name="connsiteX4" fmla="*/ 1478580 w 2463405"/>
              <a:gd name="connsiteY4" fmla="*/ 411833 h 2155240"/>
              <a:gd name="connsiteX5" fmla="*/ 1634921 w 2463405"/>
              <a:gd name="connsiteY5" fmla="*/ 405688 h 2155240"/>
              <a:gd name="connsiteX6" fmla="*/ 1475331 w 2463405"/>
              <a:gd name="connsiteY6" fmla="*/ 604212 h 2155240"/>
              <a:gd name="connsiteX7" fmla="*/ 1466814 w 2463405"/>
              <a:gd name="connsiteY7" fmla="*/ 610758 h 2155240"/>
              <a:gd name="connsiteX8" fmla="*/ 1570198 w 2463405"/>
              <a:gd name="connsiteY8" fmla="*/ 556908 h 2155240"/>
              <a:gd name="connsiteX9" fmla="*/ 2064727 w 2463405"/>
              <a:gd name="connsiteY9" fmla="*/ 382391 h 2155240"/>
              <a:gd name="connsiteX10" fmla="*/ 2092122 w 2463405"/>
              <a:gd name="connsiteY10" fmla="*/ 396894 h 2155240"/>
              <a:gd name="connsiteX11" fmla="*/ 1836568 w 2463405"/>
              <a:gd name="connsiteY11" fmla="*/ 669193 h 2155240"/>
              <a:gd name="connsiteX12" fmla="*/ 1790675 w 2463405"/>
              <a:gd name="connsiteY12" fmla="*/ 701311 h 2155240"/>
              <a:gd name="connsiteX13" fmla="*/ 1881777 w 2463405"/>
              <a:gd name="connsiteY13" fmla="*/ 657474 h 2155240"/>
              <a:gd name="connsiteX14" fmla="*/ 2322656 w 2463405"/>
              <a:gd name="connsiteY14" fmla="*/ 519037 h 2155240"/>
              <a:gd name="connsiteX15" fmla="*/ 2354337 w 2463405"/>
              <a:gd name="connsiteY15" fmla="*/ 535881 h 2155240"/>
              <a:gd name="connsiteX16" fmla="*/ 1928874 w 2463405"/>
              <a:gd name="connsiteY16" fmla="*/ 942161 h 2155240"/>
              <a:gd name="connsiteX17" fmla="*/ 1928374 w 2463405"/>
              <a:gd name="connsiteY17" fmla="*/ 942483 h 2155240"/>
              <a:gd name="connsiteX18" fmla="*/ 1942556 w 2463405"/>
              <a:gd name="connsiteY18" fmla="*/ 945019 h 2155240"/>
              <a:gd name="connsiteX19" fmla="*/ 1958684 w 2463405"/>
              <a:gd name="connsiteY19" fmla="*/ 957913 h 2155240"/>
              <a:gd name="connsiteX20" fmla="*/ 1957431 w 2463405"/>
              <a:gd name="connsiteY20" fmla="*/ 993771 h 2155240"/>
              <a:gd name="connsiteX21" fmla="*/ 1946026 w 2463405"/>
              <a:gd name="connsiteY21" fmla="*/ 1011647 h 2155240"/>
              <a:gd name="connsiteX22" fmla="*/ 2039900 w 2463405"/>
              <a:gd name="connsiteY22" fmla="*/ 967880 h 2155240"/>
              <a:gd name="connsiteX23" fmla="*/ 2428162 w 2463405"/>
              <a:gd name="connsiteY23" fmla="*/ 853145 h 2155240"/>
              <a:gd name="connsiteX24" fmla="*/ 2459843 w 2463405"/>
              <a:gd name="connsiteY24" fmla="*/ 869990 h 2155240"/>
              <a:gd name="connsiteX25" fmla="*/ 2034380 w 2463405"/>
              <a:gd name="connsiteY25" fmla="*/ 1276269 h 2155240"/>
              <a:gd name="connsiteX26" fmla="*/ 2019674 w 2463405"/>
              <a:gd name="connsiteY26" fmla="*/ 1285770 h 2155240"/>
              <a:gd name="connsiteX27" fmla="*/ 2059896 w 2463405"/>
              <a:gd name="connsiteY27" fmla="*/ 1290146 h 2155240"/>
              <a:gd name="connsiteX28" fmla="*/ 2092728 w 2463405"/>
              <a:gd name="connsiteY28" fmla="*/ 1314069 h 2155240"/>
              <a:gd name="connsiteX29" fmla="*/ 1482702 w 2463405"/>
              <a:gd name="connsiteY29" fmla="*/ 1879031 h 2155240"/>
              <a:gd name="connsiteX30" fmla="*/ 688418 w 2463405"/>
              <a:gd name="connsiteY30" fmla="*/ 2124848 h 2155240"/>
              <a:gd name="connsiteX31" fmla="*/ 828930 w 2463405"/>
              <a:gd name="connsiteY31" fmla="*/ 1893278 h 2155240"/>
              <a:gd name="connsiteX32" fmla="*/ 913401 w 2463405"/>
              <a:gd name="connsiteY32" fmla="*/ 1820825 h 2155240"/>
              <a:gd name="connsiteX33" fmla="*/ 870509 w 2463405"/>
              <a:gd name="connsiteY33" fmla="*/ 1822727 h 2155240"/>
              <a:gd name="connsiteX34" fmla="*/ 838828 w 2463405"/>
              <a:gd name="connsiteY34" fmla="*/ 1805883 h 2155240"/>
              <a:gd name="connsiteX35" fmla="*/ 840081 w 2463405"/>
              <a:gd name="connsiteY35" fmla="*/ 1770024 h 2155240"/>
              <a:gd name="connsiteX36" fmla="*/ 851486 w 2463405"/>
              <a:gd name="connsiteY36" fmla="*/ 1752150 h 2155240"/>
              <a:gd name="connsiteX37" fmla="*/ 757612 w 2463405"/>
              <a:gd name="connsiteY37" fmla="*/ 1795916 h 2155240"/>
              <a:gd name="connsiteX38" fmla="*/ 337669 w 2463405"/>
              <a:gd name="connsiteY38" fmla="*/ 1893806 h 2155240"/>
              <a:gd name="connsiteX39" fmla="*/ 433884 w 2463405"/>
              <a:gd name="connsiteY39" fmla="*/ 1740782 h 2155240"/>
              <a:gd name="connsiteX40" fmla="*/ 505080 w 2463405"/>
              <a:gd name="connsiteY40" fmla="*/ 1678754 h 2155240"/>
              <a:gd name="connsiteX41" fmla="*/ 423505 w 2463405"/>
              <a:gd name="connsiteY41" fmla="*/ 1716786 h 2155240"/>
              <a:gd name="connsiteX42" fmla="*/ 3562 w 2463405"/>
              <a:gd name="connsiteY42" fmla="*/ 1814676 h 2155240"/>
              <a:gd name="connsiteX43" fmla="*/ 576767 w 2463405"/>
              <a:gd name="connsiteY43" fmla="*/ 1312939 h 2155240"/>
              <a:gd name="connsiteX44" fmla="*/ 729308 w 2463405"/>
              <a:gd name="connsiteY44" fmla="*/ 1221530 h 2155240"/>
              <a:gd name="connsiteX45" fmla="*/ 715206 w 2463405"/>
              <a:gd name="connsiteY45" fmla="*/ 1222178 h 2155240"/>
              <a:gd name="connsiteX46" fmla="*/ 687811 w 2463405"/>
              <a:gd name="connsiteY46" fmla="*/ 1207673 h 2155240"/>
              <a:gd name="connsiteX47" fmla="*/ 847402 w 2463405"/>
              <a:gd name="connsiteY47" fmla="*/ 1009150 h 2155240"/>
              <a:gd name="connsiteX48" fmla="*/ 854787 w 2463405"/>
              <a:gd name="connsiteY48" fmla="*/ 1003473 h 2155240"/>
              <a:gd name="connsiteX49" fmla="*/ 719482 w 2463405"/>
              <a:gd name="connsiteY49" fmla="*/ 1072843 h 2155240"/>
              <a:gd name="connsiteX50" fmla="*/ 230611 w 2463405"/>
              <a:gd name="connsiteY50" fmla="*/ 1216467 h 2155240"/>
              <a:gd name="connsiteX51" fmla="*/ 599429 w 2463405"/>
              <a:gd name="connsiteY51" fmla="*/ 864904 h 2155240"/>
              <a:gd name="connsiteX52" fmla="*/ 641140 w 2463405"/>
              <a:gd name="connsiteY52" fmla="*/ 837965 h 2155240"/>
              <a:gd name="connsiteX53" fmla="*/ 552113 w 2463405"/>
              <a:gd name="connsiteY53" fmla="*/ 861156 h 2155240"/>
              <a:gd name="connsiteX54" fmla="*/ 380686 w 2463405"/>
              <a:gd name="connsiteY54" fmla="*/ 841171 h 2155240"/>
              <a:gd name="connsiteX55" fmla="*/ 990712 w 2463405"/>
              <a:gd name="connsiteY55" fmla="*/ 276209 h 2155240"/>
              <a:gd name="connsiteX56" fmla="*/ 1693957 w 2463405"/>
              <a:gd name="connsiteY56" fmla="*/ 136 h 215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463405" h="2155240">
                <a:moveTo>
                  <a:pt x="1693957" y="136"/>
                </a:moveTo>
                <a:cubicBezTo>
                  <a:pt x="1740511" y="-1286"/>
                  <a:pt x="1772276" y="8359"/>
                  <a:pt x="1784997" y="30392"/>
                </a:cubicBezTo>
                <a:cubicBezTo>
                  <a:pt x="1816798" y="85473"/>
                  <a:pt x="1722036" y="204933"/>
                  <a:pt x="1551818" y="341444"/>
                </a:cubicBezTo>
                <a:lnTo>
                  <a:pt x="1441708" y="424514"/>
                </a:lnTo>
                <a:lnTo>
                  <a:pt x="1478580" y="411833"/>
                </a:lnTo>
                <a:cubicBezTo>
                  <a:pt x="1564688" y="386131"/>
                  <a:pt x="1621429" y="382319"/>
                  <a:pt x="1634921" y="405688"/>
                </a:cubicBezTo>
                <a:cubicBezTo>
                  <a:pt x="1652911" y="436847"/>
                  <a:pt x="1590607" y="510431"/>
                  <a:pt x="1475331" y="604212"/>
                </a:cubicBezTo>
                <a:lnTo>
                  <a:pt x="1466814" y="610758"/>
                </a:lnTo>
                <a:lnTo>
                  <a:pt x="1570198" y="556908"/>
                </a:lnTo>
                <a:cubicBezTo>
                  <a:pt x="1803710" y="439808"/>
                  <a:pt x="1993357" y="372177"/>
                  <a:pt x="2064727" y="382391"/>
                </a:cubicBezTo>
                <a:cubicBezTo>
                  <a:pt x="2078322" y="384336"/>
                  <a:pt x="2087624" y="389106"/>
                  <a:pt x="2092122" y="396894"/>
                </a:cubicBezTo>
                <a:cubicBezTo>
                  <a:pt x="2114609" y="435844"/>
                  <a:pt x="2011635" y="541082"/>
                  <a:pt x="1836568" y="669193"/>
                </a:cubicBezTo>
                <a:lnTo>
                  <a:pt x="1790675" y="701311"/>
                </a:lnTo>
                <a:lnTo>
                  <a:pt x="1881777" y="657474"/>
                </a:lnTo>
                <a:cubicBezTo>
                  <a:pt x="2090386" y="561523"/>
                  <a:pt x="2253921" y="509069"/>
                  <a:pt x="2322656" y="519037"/>
                </a:cubicBezTo>
                <a:cubicBezTo>
                  <a:pt x="2338367" y="521316"/>
                  <a:pt x="2349126" y="526854"/>
                  <a:pt x="2354337" y="535881"/>
                </a:cubicBezTo>
                <a:cubicBezTo>
                  <a:pt x="2385606" y="590042"/>
                  <a:pt x="2208317" y="754358"/>
                  <a:pt x="1928874" y="942161"/>
                </a:cubicBezTo>
                <a:lnTo>
                  <a:pt x="1928374" y="942483"/>
                </a:lnTo>
                <a:lnTo>
                  <a:pt x="1942556" y="945019"/>
                </a:lnTo>
                <a:cubicBezTo>
                  <a:pt x="1950002" y="947991"/>
                  <a:pt x="1955426" y="952271"/>
                  <a:pt x="1958684" y="957913"/>
                </a:cubicBezTo>
                <a:cubicBezTo>
                  <a:pt x="1963895" y="966939"/>
                  <a:pt x="1963312" y="979026"/>
                  <a:pt x="1957431" y="993771"/>
                </a:cubicBezTo>
                <a:lnTo>
                  <a:pt x="1946026" y="1011647"/>
                </a:lnTo>
                <a:lnTo>
                  <a:pt x="2039900" y="967880"/>
                </a:lnTo>
                <a:cubicBezTo>
                  <a:pt x="2223230" y="887098"/>
                  <a:pt x="2365319" y="844032"/>
                  <a:pt x="2428162" y="853145"/>
                </a:cubicBezTo>
                <a:cubicBezTo>
                  <a:pt x="2443873" y="855424"/>
                  <a:pt x="2454631" y="860963"/>
                  <a:pt x="2459843" y="869990"/>
                </a:cubicBezTo>
                <a:cubicBezTo>
                  <a:pt x="2491112" y="924150"/>
                  <a:pt x="2313823" y="1088467"/>
                  <a:pt x="2034380" y="1276269"/>
                </a:cubicBezTo>
                <a:lnTo>
                  <a:pt x="2019674" y="1285770"/>
                </a:lnTo>
                <a:lnTo>
                  <a:pt x="2059896" y="1290146"/>
                </a:lnTo>
                <a:cubicBezTo>
                  <a:pt x="2075246" y="1295133"/>
                  <a:pt x="2086368" y="1303053"/>
                  <a:pt x="2092728" y="1314069"/>
                </a:cubicBezTo>
                <a:cubicBezTo>
                  <a:pt x="2143610" y="1402199"/>
                  <a:pt x="1870492" y="1655140"/>
                  <a:pt x="1482702" y="1879031"/>
                </a:cubicBezTo>
                <a:cubicBezTo>
                  <a:pt x="1094912" y="2102921"/>
                  <a:pt x="739299" y="2212978"/>
                  <a:pt x="688418" y="2124848"/>
                </a:cubicBezTo>
                <a:cubicBezTo>
                  <a:pt x="662977" y="2080783"/>
                  <a:pt x="718537" y="1995516"/>
                  <a:pt x="828930" y="1893278"/>
                </a:cubicBezTo>
                <a:lnTo>
                  <a:pt x="913401" y="1820825"/>
                </a:lnTo>
                <a:lnTo>
                  <a:pt x="870509" y="1822727"/>
                </a:lnTo>
                <a:cubicBezTo>
                  <a:pt x="854798" y="1820449"/>
                  <a:pt x="844040" y="1814910"/>
                  <a:pt x="838828" y="1805883"/>
                </a:cubicBezTo>
                <a:cubicBezTo>
                  <a:pt x="833617" y="1796856"/>
                  <a:pt x="834200" y="1784769"/>
                  <a:pt x="840081" y="1770024"/>
                </a:cubicBezTo>
                <a:lnTo>
                  <a:pt x="851486" y="1752150"/>
                </a:lnTo>
                <a:lnTo>
                  <a:pt x="757612" y="1795916"/>
                </a:lnTo>
                <a:cubicBezTo>
                  <a:pt x="528450" y="1896893"/>
                  <a:pt x="363727" y="1938940"/>
                  <a:pt x="337669" y="1893806"/>
                </a:cubicBezTo>
                <a:cubicBezTo>
                  <a:pt x="322035" y="1866726"/>
                  <a:pt x="358539" y="1812106"/>
                  <a:pt x="433884" y="1740782"/>
                </a:cubicBezTo>
                <a:lnTo>
                  <a:pt x="505080" y="1678754"/>
                </a:lnTo>
                <a:lnTo>
                  <a:pt x="423505" y="1716786"/>
                </a:lnTo>
                <a:cubicBezTo>
                  <a:pt x="194343" y="1817763"/>
                  <a:pt x="29619" y="1859809"/>
                  <a:pt x="3562" y="1814676"/>
                </a:cubicBezTo>
                <a:cubicBezTo>
                  <a:pt x="-32919" y="1751489"/>
                  <a:pt x="214471" y="1538367"/>
                  <a:pt x="576767" y="1312939"/>
                </a:cubicBezTo>
                <a:lnTo>
                  <a:pt x="729308" y="1221530"/>
                </a:lnTo>
                <a:lnTo>
                  <a:pt x="715206" y="1222178"/>
                </a:lnTo>
                <a:cubicBezTo>
                  <a:pt x="701611" y="1220233"/>
                  <a:pt x="692309" y="1215463"/>
                  <a:pt x="687811" y="1207673"/>
                </a:cubicBezTo>
                <a:cubicBezTo>
                  <a:pt x="669822" y="1176515"/>
                  <a:pt x="732126" y="1102931"/>
                  <a:pt x="847402" y="1009150"/>
                </a:cubicBezTo>
                <a:lnTo>
                  <a:pt x="854787" y="1003473"/>
                </a:lnTo>
                <a:lnTo>
                  <a:pt x="719482" y="1072843"/>
                </a:lnTo>
                <a:cubicBezTo>
                  <a:pt x="457579" y="1201214"/>
                  <a:pt x="257596" y="1263206"/>
                  <a:pt x="230611" y="1216467"/>
                </a:cubicBezTo>
                <a:cubicBezTo>
                  <a:pt x="203626" y="1169728"/>
                  <a:pt x="357305" y="1027533"/>
                  <a:pt x="599429" y="864904"/>
                </a:cubicBezTo>
                <a:lnTo>
                  <a:pt x="641140" y="837965"/>
                </a:lnTo>
                <a:lnTo>
                  <a:pt x="552113" y="861156"/>
                </a:lnTo>
                <a:cubicBezTo>
                  <a:pt x="461701" y="879398"/>
                  <a:pt x="399767" y="874219"/>
                  <a:pt x="380686" y="841171"/>
                </a:cubicBezTo>
                <a:cubicBezTo>
                  <a:pt x="329805" y="753041"/>
                  <a:pt x="602923" y="500100"/>
                  <a:pt x="990712" y="276209"/>
                </a:cubicBezTo>
                <a:cubicBezTo>
                  <a:pt x="1281555" y="108291"/>
                  <a:pt x="1554297" y="4405"/>
                  <a:pt x="1693957" y="136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3AE7B057-6E83-43D6-DF62-5C892D6E9637}"/>
              </a:ext>
            </a:extLst>
          </p:cNvPr>
          <p:cNvSpPr/>
          <p:nvPr/>
        </p:nvSpPr>
        <p:spPr>
          <a:xfrm>
            <a:off x="233644" y="154281"/>
            <a:ext cx="9513673" cy="49718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3908D2-2DF2-9DFC-F934-C3315D0E2FA2}"/>
              </a:ext>
            </a:extLst>
          </p:cNvPr>
          <p:cNvSpPr txBox="1"/>
          <p:nvPr/>
        </p:nvSpPr>
        <p:spPr>
          <a:xfrm>
            <a:off x="351691" y="228600"/>
            <a:ext cx="9236823" cy="3253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熱中症は大変危険です！</a:t>
            </a:r>
            <a:r>
              <a:rPr kumimoji="1" lang="en-US" altLang="ja-JP" sz="5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値を確認して予防に努めましょう！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63A05E5-F310-9D9F-C9C0-EC191953E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122792"/>
              </p:ext>
            </p:extLst>
          </p:nvPr>
        </p:nvGraphicFramePr>
        <p:xfrm>
          <a:off x="233644" y="777591"/>
          <a:ext cx="6408455" cy="544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387">
                  <a:extLst>
                    <a:ext uri="{9D8B030D-6E8A-4147-A177-3AD203B41FA5}">
                      <a16:colId xmlns:a16="http://schemas.microsoft.com/office/drawing/2014/main" val="1145172977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943638616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08930627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832160339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911690153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3616223720"/>
                    </a:ext>
                  </a:extLst>
                </a:gridCol>
                <a:gridCol w="848178">
                  <a:extLst>
                    <a:ext uri="{9D8B030D-6E8A-4147-A177-3AD203B41FA5}">
                      <a16:colId xmlns:a16="http://schemas.microsoft.com/office/drawing/2014/main" val="1204389399"/>
                    </a:ext>
                  </a:extLst>
                </a:gridCol>
              </a:tblGrid>
              <a:tr h="3067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ＷＢＧＴ実測値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気温からの目安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代謝率区分と休憩頻度目安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97317"/>
                  </a:ext>
                </a:extLst>
              </a:tr>
              <a:tr h="133664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超重度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624346"/>
                  </a:ext>
                </a:extLst>
              </a:tr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まで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030281"/>
                  </a:ext>
                </a:extLst>
              </a:tr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375893"/>
                  </a:ext>
                </a:extLst>
              </a:tr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30684"/>
                  </a:ext>
                </a:extLst>
              </a:tr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241460"/>
                  </a:ext>
                </a:extLst>
              </a:tr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35℃</a:t>
                      </a:r>
                      <a:b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5961"/>
                  </a:ext>
                </a:extLst>
              </a:tr>
            </a:tbl>
          </a:graphicData>
        </a:graphic>
      </p:graphicFrame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86F5C4-BB27-2901-0E8E-D556E15B80DF}"/>
              </a:ext>
            </a:extLst>
          </p:cNvPr>
          <p:cNvGrpSpPr/>
          <p:nvPr/>
        </p:nvGrpSpPr>
        <p:grpSpPr>
          <a:xfrm>
            <a:off x="667439" y="2697028"/>
            <a:ext cx="437462" cy="437460"/>
            <a:chOff x="2934260" y="3834045"/>
            <a:chExt cx="495055" cy="495055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F400655-960C-AF12-5816-0793A623C92F}"/>
                </a:ext>
              </a:extLst>
            </p:cNvPr>
            <p:cNvSpPr/>
            <p:nvPr/>
          </p:nvSpPr>
          <p:spPr>
            <a:xfrm>
              <a:off x="2934260" y="3834045"/>
              <a:ext cx="495055" cy="495055"/>
            </a:xfrm>
            <a:prstGeom prst="ellipse">
              <a:avLst/>
            </a:pr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DA32901A-C3F7-F7F5-5A41-EBFDC30334B1}"/>
                </a:ext>
              </a:extLst>
            </p:cNvPr>
            <p:cNvSpPr/>
            <p:nvPr/>
          </p:nvSpPr>
          <p:spPr bwMode="auto">
            <a:xfrm rot="10800000">
              <a:off x="3081872" y="4167507"/>
              <a:ext cx="199831" cy="7624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2239CC0-8A88-4B05-3F68-17A4BCCCF734}"/>
                </a:ext>
              </a:extLst>
            </p:cNvPr>
            <p:cNvSpPr/>
            <p:nvPr/>
          </p:nvSpPr>
          <p:spPr bwMode="auto">
            <a:xfrm>
              <a:off x="2983487" y="4006598"/>
              <a:ext cx="396601" cy="72888"/>
            </a:xfrm>
            <a:custGeom>
              <a:avLst/>
              <a:gdLst>
                <a:gd name="connsiteX0" fmla="*/ 323713 w 396601"/>
                <a:gd name="connsiteY0" fmla="*/ 0 h 72888"/>
                <a:gd name="connsiteX1" fmla="*/ 396601 w 396601"/>
                <a:gd name="connsiteY1" fmla="*/ 72888 h 72888"/>
                <a:gd name="connsiteX2" fmla="*/ 360156 w 396601"/>
                <a:gd name="connsiteY2" fmla="*/ 72888 h 72888"/>
                <a:gd name="connsiteX3" fmla="*/ 323712 w 396601"/>
                <a:gd name="connsiteY3" fmla="*/ 36444 h 72888"/>
                <a:gd name="connsiteX4" fmla="*/ 287268 w 396601"/>
                <a:gd name="connsiteY4" fmla="*/ 72888 h 72888"/>
                <a:gd name="connsiteX5" fmla="*/ 250825 w 396601"/>
                <a:gd name="connsiteY5" fmla="*/ 72888 h 72888"/>
                <a:gd name="connsiteX6" fmla="*/ 323713 w 396601"/>
                <a:gd name="connsiteY6" fmla="*/ 0 h 72888"/>
                <a:gd name="connsiteX7" fmla="*/ 72888 w 396601"/>
                <a:gd name="connsiteY7" fmla="*/ 0 h 72888"/>
                <a:gd name="connsiteX8" fmla="*/ 145776 w 396601"/>
                <a:gd name="connsiteY8" fmla="*/ 72888 h 72888"/>
                <a:gd name="connsiteX9" fmla="*/ 109331 w 396601"/>
                <a:gd name="connsiteY9" fmla="*/ 72888 h 72888"/>
                <a:gd name="connsiteX10" fmla="*/ 72887 w 396601"/>
                <a:gd name="connsiteY10" fmla="*/ 36444 h 72888"/>
                <a:gd name="connsiteX11" fmla="*/ 36443 w 396601"/>
                <a:gd name="connsiteY11" fmla="*/ 72888 h 72888"/>
                <a:gd name="connsiteX12" fmla="*/ 0 w 396601"/>
                <a:gd name="connsiteY12" fmla="*/ 72888 h 72888"/>
                <a:gd name="connsiteX13" fmla="*/ 72888 w 396601"/>
                <a:gd name="connsiteY13" fmla="*/ 0 h 7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601" h="72888">
                  <a:moveTo>
                    <a:pt x="323713" y="0"/>
                  </a:moveTo>
                  <a:cubicBezTo>
                    <a:pt x="363968" y="0"/>
                    <a:pt x="396601" y="32633"/>
                    <a:pt x="396601" y="72888"/>
                  </a:cubicBezTo>
                  <a:lnTo>
                    <a:pt x="360156" y="72888"/>
                  </a:lnTo>
                  <a:cubicBezTo>
                    <a:pt x="360156" y="52761"/>
                    <a:pt x="343839" y="36444"/>
                    <a:pt x="323712" y="36444"/>
                  </a:cubicBezTo>
                  <a:cubicBezTo>
                    <a:pt x="303585" y="36444"/>
                    <a:pt x="287268" y="52761"/>
                    <a:pt x="287268" y="72888"/>
                  </a:cubicBezTo>
                  <a:lnTo>
                    <a:pt x="250825" y="72888"/>
                  </a:lnTo>
                  <a:cubicBezTo>
                    <a:pt x="250825" y="32633"/>
                    <a:pt x="283458" y="0"/>
                    <a:pt x="323713" y="0"/>
                  </a:cubicBezTo>
                  <a:close/>
                  <a:moveTo>
                    <a:pt x="72888" y="0"/>
                  </a:moveTo>
                  <a:cubicBezTo>
                    <a:pt x="113143" y="0"/>
                    <a:pt x="145776" y="32633"/>
                    <a:pt x="145776" y="72888"/>
                  </a:cubicBezTo>
                  <a:lnTo>
                    <a:pt x="109331" y="72888"/>
                  </a:lnTo>
                  <a:cubicBezTo>
                    <a:pt x="109331" y="52761"/>
                    <a:pt x="93014" y="36444"/>
                    <a:pt x="72887" y="36444"/>
                  </a:cubicBezTo>
                  <a:cubicBezTo>
                    <a:pt x="52760" y="36444"/>
                    <a:pt x="36443" y="52761"/>
                    <a:pt x="36443" y="72888"/>
                  </a:cubicBezTo>
                  <a:lnTo>
                    <a:pt x="0" y="72888"/>
                  </a:lnTo>
                  <a:cubicBezTo>
                    <a:pt x="0" y="32633"/>
                    <a:pt x="32633" y="0"/>
                    <a:pt x="7288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8A949E8-2535-746E-D3EA-A3BC12B087B1}"/>
              </a:ext>
            </a:extLst>
          </p:cNvPr>
          <p:cNvGrpSpPr/>
          <p:nvPr/>
        </p:nvGrpSpPr>
        <p:grpSpPr>
          <a:xfrm>
            <a:off x="667439" y="3457919"/>
            <a:ext cx="437462" cy="437460"/>
            <a:chOff x="3515285" y="3834045"/>
            <a:chExt cx="495055" cy="495055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D5507A9-17C1-0B93-2D16-8D312555008C}"/>
                </a:ext>
              </a:extLst>
            </p:cNvPr>
            <p:cNvSpPr/>
            <p:nvPr/>
          </p:nvSpPr>
          <p:spPr>
            <a:xfrm>
              <a:off x="3515285" y="3834045"/>
              <a:ext cx="495055" cy="49505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409F437F-0EAD-9380-38EF-E79C683FC34F}"/>
                </a:ext>
              </a:extLst>
            </p:cNvPr>
            <p:cNvSpPr/>
            <p:nvPr/>
          </p:nvSpPr>
          <p:spPr bwMode="auto">
            <a:xfrm rot="10800000">
              <a:off x="3692094" y="4204755"/>
              <a:ext cx="141438" cy="4572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F54E41E-7F49-536F-EC46-40FF46EC1152}"/>
                </a:ext>
              </a:extLst>
            </p:cNvPr>
            <p:cNvSpPr/>
            <p:nvPr/>
          </p:nvSpPr>
          <p:spPr bwMode="auto">
            <a:xfrm>
              <a:off x="3603736" y="4006598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15C7E3F-8203-4C31-E3D2-28F49AE9D7EF}"/>
              </a:ext>
            </a:extLst>
          </p:cNvPr>
          <p:cNvGrpSpPr/>
          <p:nvPr/>
        </p:nvGrpSpPr>
        <p:grpSpPr>
          <a:xfrm>
            <a:off x="667439" y="4979701"/>
            <a:ext cx="437462" cy="437460"/>
            <a:chOff x="4667810" y="3834045"/>
            <a:chExt cx="495055" cy="495055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1901FD8-97C8-78D5-C8E6-F6AB1135D15B}"/>
                </a:ext>
              </a:extLst>
            </p:cNvPr>
            <p:cNvSpPr/>
            <p:nvPr/>
          </p:nvSpPr>
          <p:spPr>
            <a:xfrm>
              <a:off x="4667810" y="3834045"/>
              <a:ext cx="495055" cy="49505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782D384-D756-B8D4-CA1F-00B168DC6F0C}"/>
                </a:ext>
              </a:extLst>
            </p:cNvPr>
            <p:cNvSpPr/>
            <p:nvPr/>
          </p:nvSpPr>
          <p:spPr bwMode="auto">
            <a:xfrm>
              <a:off x="4756261" y="4014675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0AEDA823-0646-5E7A-040F-E681D69ED178}"/>
                </a:ext>
              </a:extLst>
            </p:cNvPr>
            <p:cNvSpPr/>
            <p:nvPr/>
          </p:nvSpPr>
          <p:spPr bwMode="auto">
            <a:xfrm>
              <a:off x="4843423" y="4159251"/>
              <a:ext cx="143828" cy="5590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88110296-ADD8-FE3C-AF0F-A2082FDA70B4}"/>
                </a:ext>
              </a:extLst>
            </p:cNvPr>
            <p:cNvSpPr/>
            <p:nvPr/>
          </p:nvSpPr>
          <p:spPr>
            <a:xfrm>
              <a:off x="4812220" y="388368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楕円 22">
              <a:extLst>
                <a:ext uri="{FF2B5EF4-FFF2-40B4-BE49-F238E27FC236}">
                  <a16:creationId xmlns:a16="http://schemas.microsoft.com/office/drawing/2014/main" id="{7B165A79-A255-C116-BC96-AC448EDE685C}"/>
                </a:ext>
              </a:extLst>
            </p:cNvPr>
            <p:cNvSpPr/>
            <p:nvPr/>
          </p:nvSpPr>
          <p:spPr>
            <a:xfrm>
              <a:off x="4905089" y="397417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C93C4390-E71F-A43E-75EE-3361425E0AD6}"/>
                </a:ext>
              </a:extLst>
            </p:cNvPr>
            <p:cNvSpPr/>
            <p:nvPr/>
          </p:nvSpPr>
          <p:spPr>
            <a:xfrm>
              <a:off x="4993195" y="390035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8EA0147-C4F7-2836-F4CF-9B94A2C03C67}"/>
              </a:ext>
            </a:extLst>
          </p:cNvPr>
          <p:cNvGrpSpPr/>
          <p:nvPr/>
        </p:nvGrpSpPr>
        <p:grpSpPr>
          <a:xfrm>
            <a:off x="667439" y="4218810"/>
            <a:ext cx="437462" cy="437460"/>
            <a:chOff x="4082022" y="3834045"/>
            <a:chExt cx="495055" cy="495055"/>
          </a:xfrm>
        </p:grpSpPr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35AEE059-0A65-D9CA-0D0E-7E1E621538CC}"/>
                </a:ext>
              </a:extLst>
            </p:cNvPr>
            <p:cNvSpPr/>
            <p:nvPr/>
          </p:nvSpPr>
          <p:spPr>
            <a:xfrm>
              <a:off x="4082022" y="3834045"/>
              <a:ext cx="495055" cy="49505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0C37783-17E2-C044-5D15-0CEC8771F7A1}"/>
                </a:ext>
              </a:extLst>
            </p:cNvPr>
            <p:cNvSpPr/>
            <p:nvPr/>
          </p:nvSpPr>
          <p:spPr bwMode="auto">
            <a:xfrm flipH="1">
              <a:off x="4158801" y="4022265"/>
              <a:ext cx="341496" cy="89559"/>
            </a:xfrm>
            <a:custGeom>
              <a:avLst/>
              <a:gdLst>
                <a:gd name="connsiteX0" fmla="*/ 90536 w 341496"/>
                <a:gd name="connsiteY0" fmla="*/ 0 h 89559"/>
                <a:gd name="connsiteX1" fmla="*/ 1088 w 341496"/>
                <a:gd name="connsiteY1" fmla="*/ 26169 h 89559"/>
                <a:gd name="connsiteX2" fmla="*/ 32137 w 341496"/>
                <a:gd name="connsiteY2" fmla="*/ 85359 h 89559"/>
                <a:gd name="connsiteX3" fmla="*/ 96287 w 341496"/>
                <a:gd name="connsiteY3" fmla="*/ 66591 h 89559"/>
                <a:gd name="connsiteX4" fmla="*/ 90536 w 341496"/>
                <a:gd name="connsiteY4" fmla="*/ 0 h 89559"/>
                <a:gd name="connsiteX5" fmla="*/ 250960 w 341496"/>
                <a:gd name="connsiteY5" fmla="*/ 0 h 89559"/>
                <a:gd name="connsiteX6" fmla="*/ 245209 w 341496"/>
                <a:gd name="connsiteY6" fmla="*/ 66591 h 89559"/>
                <a:gd name="connsiteX7" fmla="*/ 309359 w 341496"/>
                <a:gd name="connsiteY7" fmla="*/ 85359 h 89559"/>
                <a:gd name="connsiteX8" fmla="*/ 340408 w 341496"/>
                <a:gd name="connsiteY8" fmla="*/ 26169 h 8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496" h="89559">
                  <a:moveTo>
                    <a:pt x="90536" y="0"/>
                  </a:moveTo>
                  <a:lnTo>
                    <a:pt x="1088" y="26169"/>
                  </a:lnTo>
                  <a:cubicBezTo>
                    <a:pt x="-3978" y="50775"/>
                    <a:pt x="9013" y="75540"/>
                    <a:pt x="32137" y="85359"/>
                  </a:cubicBezTo>
                  <a:cubicBezTo>
                    <a:pt x="55261" y="95178"/>
                    <a:pt x="82101" y="87325"/>
                    <a:pt x="96287" y="66591"/>
                  </a:cubicBezTo>
                  <a:cubicBezTo>
                    <a:pt x="110472" y="45857"/>
                    <a:pt x="108066" y="17995"/>
                    <a:pt x="90536" y="0"/>
                  </a:cubicBezTo>
                  <a:close/>
                  <a:moveTo>
                    <a:pt x="250960" y="0"/>
                  </a:moveTo>
                  <a:cubicBezTo>
                    <a:pt x="233430" y="17995"/>
                    <a:pt x="231024" y="45857"/>
                    <a:pt x="245209" y="66591"/>
                  </a:cubicBezTo>
                  <a:cubicBezTo>
                    <a:pt x="259395" y="87325"/>
                    <a:pt x="286235" y="95178"/>
                    <a:pt x="309359" y="85359"/>
                  </a:cubicBezTo>
                  <a:cubicBezTo>
                    <a:pt x="332483" y="75540"/>
                    <a:pt x="345474" y="50775"/>
                    <a:pt x="340408" y="26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B315C341-37D8-820D-D816-D08E12C34A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16848" y="4215155"/>
              <a:ext cx="225403" cy="0"/>
            </a:xfrm>
            <a:prstGeom prst="lin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72" name="楕円 22">
              <a:extLst>
                <a:ext uri="{FF2B5EF4-FFF2-40B4-BE49-F238E27FC236}">
                  <a16:creationId xmlns:a16="http://schemas.microsoft.com/office/drawing/2014/main" id="{666BE349-FB2F-7138-4EF0-02667F42DA26}"/>
                </a:ext>
              </a:extLst>
            </p:cNvPr>
            <p:cNvSpPr/>
            <p:nvPr/>
          </p:nvSpPr>
          <p:spPr>
            <a:xfrm>
              <a:off x="4262152" y="386463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楕円 22">
              <a:extLst>
                <a:ext uri="{FF2B5EF4-FFF2-40B4-BE49-F238E27FC236}">
                  <a16:creationId xmlns:a16="http://schemas.microsoft.com/office/drawing/2014/main" id="{4B24DB77-DA22-7CDF-CA54-DDF35127E08C}"/>
                </a:ext>
              </a:extLst>
            </p:cNvPr>
            <p:cNvSpPr/>
            <p:nvPr/>
          </p:nvSpPr>
          <p:spPr>
            <a:xfrm>
              <a:off x="4362163" y="391940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1F3091-7162-DE3F-792F-FD89340A137A}"/>
              </a:ext>
            </a:extLst>
          </p:cNvPr>
          <p:cNvGrpSpPr/>
          <p:nvPr/>
        </p:nvGrpSpPr>
        <p:grpSpPr>
          <a:xfrm>
            <a:off x="667439" y="5740593"/>
            <a:ext cx="437462" cy="437460"/>
            <a:chOff x="5234547" y="3834045"/>
            <a:chExt cx="495055" cy="495055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A519F7C6-638B-8DCD-837C-079D9596D741}"/>
                </a:ext>
              </a:extLst>
            </p:cNvPr>
            <p:cNvSpPr/>
            <p:nvPr/>
          </p:nvSpPr>
          <p:spPr>
            <a:xfrm>
              <a:off x="5234547" y="3834045"/>
              <a:ext cx="495055" cy="495055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A1853A-9CA6-F599-72FE-F409C44B4F1B}"/>
                </a:ext>
              </a:extLst>
            </p:cNvPr>
            <p:cNvSpPr/>
            <p:nvPr/>
          </p:nvSpPr>
          <p:spPr bwMode="auto">
            <a:xfrm>
              <a:off x="5301269" y="3997327"/>
              <a:ext cx="361611" cy="123486"/>
            </a:xfrm>
            <a:custGeom>
              <a:avLst/>
              <a:gdLst>
                <a:gd name="connsiteX0" fmla="*/ 268064 w 361611"/>
                <a:gd name="connsiteY0" fmla="*/ 0 h 123486"/>
                <a:gd name="connsiteX1" fmla="*/ 299868 w 361611"/>
                <a:gd name="connsiteY1" fmla="*/ 31804 h 123486"/>
                <a:gd name="connsiteX2" fmla="*/ 331672 w 361611"/>
                <a:gd name="connsiteY2" fmla="*/ 0 h 123486"/>
                <a:gd name="connsiteX3" fmla="*/ 361611 w 361611"/>
                <a:gd name="connsiteY3" fmla="*/ 29939 h 123486"/>
                <a:gd name="connsiteX4" fmla="*/ 329807 w 361611"/>
                <a:gd name="connsiteY4" fmla="*/ 61743 h 123486"/>
                <a:gd name="connsiteX5" fmla="*/ 361611 w 361611"/>
                <a:gd name="connsiteY5" fmla="*/ 93547 h 123486"/>
                <a:gd name="connsiteX6" fmla="*/ 331672 w 361611"/>
                <a:gd name="connsiteY6" fmla="*/ 123486 h 123486"/>
                <a:gd name="connsiteX7" fmla="*/ 299868 w 361611"/>
                <a:gd name="connsiteY7" fmla="*/ 91682 h 123486"/>
                <a:gd name="connsiteX8" fmla="*/ 268064 w 361611"/>
                <a:gd name="connsiteY8" fmla="*/ 123486 h 123486"/>
                <a:gd name="connsiteX9" fmla="*/ 238125 w 361611"/>
                <a:gd name="connsiteY9" fmla="*/ 93547 h 123486"/>
                <a:gd name="connsiteX10" fmla="*/ 269929 w 361611"/>
                <a:gd name="connsiteY10" fmla="*/ 61743 h 123486"/>
                <a:gd name="connsiteX11" fmla="*/ 238125 w 361611"/>
                <a:gd name="connsiteY11" fmla="*/ 29939 h 123486"/>
                <a:gd name="connsiteX12" fmla="*/ 29939 w 361611"/>
                <a:gd name="connsiteY12" fmla="*/ 0 h 123486"/>
                <a:gd name="connsiteX13" fmla="*/ 61743 w 361611"/>
                <a:gd name="connsiteY13" fmla="*/ 31804 h 123486"/>
                <a:gd name="connsiteX14" fmla="*/ 93547 w 361611"/>
                <a:gd name="connsiteY14" fmla="*/ 0 h 123486"/>
                <a:gd name="connsiteX15" fmla="*/ 123486 w 361611"/>
                <a:gd name="connsiteY15" fmla="*/ 29939 h 123486"/>
                <a:gd name="connsiteX16" fmla="*/ 91682 w 361611"/>
                <a:gd name="connsiteY16" fmla="*/ 61743 h 123486"/>
                <a:gd name="connsiteX17" fmla="*/ 123486 w 361611"/>
                <a:gd name="connsiteY17" fmla="*/ 93547 h 123486"/>
                <a:gd name="connsiteX18" fmla="*/ 93547 w 361611"/>
                <a:gd name="connsiteY18" fmla="*/ 123486 h 123486"/>
                <a:gd name="connsiteX19" fmla="*/ 61743 w 361611"/>
                <a:gd name="connsiteY19" fmla="*/ 91682 h 123486"/>
                <a:gd name="connsiteX20" fmla="*/ 29939 w 361611"/>
                <a:gd name="connsiteY20" fmla="*/ 123486 h 123486"/>
                <a:gd name="connsiteX21" fmla="*/ 0 w 361611"/>
                <a:gd name="connsiteY21" fmla="*/ 93547 h 123486"/>
                <a:gd name="connsiteX22" fmla="*/ 31804 w 361611"/>
                <a:gd name="connsiteY22" fmla="*/ 61743 h 123486"/>
                <a:gd name="connsiteX23" fmla="*/ 0 w 361611"/>
                <a:gd name="connsiteY23" fmla="*/ 29939 h 12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611" h="123486">
                  <a:moveTo>
                    <a:pt x="268064" y="0"/>
                  </a:moveTo>
                  <a:lnTo>
                    <a:pt x="299868" y="31804"/>
                  </a:lnTo>
                  <a:lnTo>
                    <a:pt x="331672" y="0"/>
                  </a:lnTo>
                  <a:lnTo>
                    <a:pt x="361611" y="29939"/>
                  </a:lnTo>
                  <a:lnTo>
                    <a:pt x="329807" y="61743"/>
                  </a:lnTo>
                  <a:lnTo>
                    <a:pt x="361611" y="93547"/>
                  </a:lnTo>
                  <a:lnTo>
                    <a:pt x="331672" y="123486"/>
                  </a:lnTo>
                  <a:lnTo>
                    <a:pt x="299868" y="91682"/>
                  </a:lnTo>
                  <a:lnTo>
                    <a:pt x="268064" y="123486"/>
                  </a:lnTo>
                  <a:lnTo>
                    <a:pt x="238125" y="93547"/>
                  </a:lnTo>
                  <a:lnTo>
                    <a:pt x="269929" y="61743"/>
                  </a:lnTo>
                  <a:lnTo>
                    <a:pt x="238125" y="29939"/>
                  </a:lnTo>
                  <a:close/>
                  <a:moveTo>
                    <a:pt x="29939" y="0"/>
                  </a:moveTo>
                  <a:lnTo>
                    <a:pt x="61743" y="31804"/>
                  </a:lnTo>
                  <a:lnTo>
                    <a:pt x="93547" y="0"/>
                  </a:lnTo>
                  <a:lnTo>
                    <a:pt x="123486" y="29939"/>
                  </a:lnTo>
                  <a:lnTo>
                    <a:pt x="91682" y="61743"/>
                  </a:lnTo>
                  <a:lnTo>
                    <a:pt x="123486" y="93547"/>
                  </a:lnTo>
                  <a:lnTo>
                    <a:pt x="93547" y="123486"/>
                  </a:lnTo>
                  <a:lnTo>
                    <a:pt x="61743" y="91682"/>
                  </a:lnTo>
                  <a:lnTo>
                    <a:pt x="29939" y="123486"/>
                  </a:lnTo>
                  <a:lnTo>
                    <a:pt x="0" y="93547"/>
                  </a:lnTo>
                  <a:lnTo>
                    <a:pt x="31804" y="61743"/>
                  </a:lnTo>
                  <a:lnTo>
                    <a:pt x="0" y="299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二等辺三角形 81">
              <a:extLst>
                <a:ext uri="{FF2B5EF4-FFF2-40B4-BE49-F238E27FC236}">
                  <a16:creationId xmlns:a16="http://schemas.microsoft.com/office/drawing/2014/main" id="{0C2C05E6-61EC-CCC8-B859-1CEC09EA6BAC}"/>
                </a:ext>
              </a:extLst>
            </p:cNvPr>
            <p:cNvSpPr/>
            <p:nvPr/>
          </p:nvSpPr>
          <p:spPr bwMode="auto">
            <a:xfrm>
              <a:off x="5384760" y="4137026"/>
              <a:ext cx="194628" cy="10035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楕円 22">
              <a:extLst>
                <a:ext uri="{FF2B5EF4-FFF2-40B4-BE49-F238E27FC236}">
                  <a16:creationId xmlns:a16="http://schemas.microsoft.com/office/drawing/2014/main" id="{786FFAFE-8206-E276-9AC7-34E5F8772904}"/>
                </a:ext>
              </a:extLst>
            </p:cNvPr>
            <p:cNvSpPr/>
            <p:nvPr/>
          </p:nvSpPr>
          <p:spPr>
            <a:xfrm>
              <a:off x="5507894" y="3869578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22">
              <a:extLst>
                <a:ext uri="{FF2B5EF4-FFF2-40B4-BE49-F238E27FC236}">
                  <a16:creationId xmlns:a16="http://schemas.microsoft.com/office/drawing/2014/main" id="{3D69C3A3-6FC5-0A04-E220-5BDC863DBE67}"/>
                </a:ext>
              </a:extLst>
            </p:cNvPr>
            <p:cNvSpPr/>
            <p:nvPr/>
          </p:nvSpPr>
          <p:spPr>
            <a:xfrm>
              <a:off x="5462301" y="3971791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22">
              <a:extLst>
                <a:ext uri="{FF2B5EF4-FFF2-40B4-BE49-F238E27FC236}">
                  <a16:creationId xmlns:a16="http://schemas.microsoft.com/office/drawing/2014/main" id="{55E835B2-FAD2-3EC2-B7E9-4CD3C4D9B3FC}"/>
                </a:ext>
              </a:extLst>
            </p:cNvPr>
            <p:cNvSpPr/>
            <p:nvPr/>
          </p:nvSpPr>
          <p:spPr>
            <a:xfrm>
              <a:off x="5372421" y="389522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楕円 22">
              <a:extLst>
                <a:ext uri="{FF2B5EF4-FFF2-40B4-BE49-F238E27FC236}">
                  <a16:creationId xmlns:a16="http://schemas.microsoft.com/office/drawing/2014/main" id="{2F436986-4286-1218-7EDC-95BFC65C1048}"/>
                </a:ext>
              </a:extLst>
            </p:cNvPr>
            <p:cNvSpPr/>
            <p:nvPr/>
          </p:nvSpPr>
          <p:spPr>
            <a:xfrm>
              <a:off x="5309901" y="4169435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楕円 22">
              <a:extLst>
                <a:ext uri="{FF2B5EF4-FFF2-40B4-BE49-F238E27FC236}">
                  <a16:creationId xmlns:a16="http://schemas.microsoft.com/office/drawing/2014/main" id="{A1997562-50D6-A5EC-3B1E-657EB3C2D23A}"/>
                </a:ext>
              </a:extLst>
            </p:cNvPr>
            <p:cNvSpPr/>
            <p:nvPr/>
          </p:nvSpPr>
          <p:spPr>
            <a:xfrm>
              <a:off x="5621845" y="4152766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E285F8-9692-6B85-6003-DD38C1C01686}"/>
              </a:ext>
            </a:extLst>
          </p:cNvPr>
          <p:cNvSpPr txBox="1"/>
          <p:nvPr/>
        </p:nvSpPr>
        <p:spPr>
          <a:xfrm>
            <a:off x="158683" y="6293094"/>
            <a:ext cx="9625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9838" indent="-2509838"/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衣類による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補正値：作業服（０）、布製つなぎ服（０）、ﾎﾟﾘﾌｫﾚﾝ布製つなぎ服（１）、衣服を二重に着用（３）、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単層の不透湿つなぎ服（１０）、フード（＋１）、ｸｰﾙﾍﾞｽﾄ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ｸｰﾙｼﾞｬｹｯﾄ（</a:t>
            </a:r>
            <a:r>
              <a:rPr lang="en-US" altLang="ja-JP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800" i="0" u="none" strike="noStrike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３）</a:t>
            </a:r>
            <a:endParaRPr kumimoji="1"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F743E83-7B8B-4BF1-881C-8E83CB092EDD}"/>
              </a:ext>
            </a:extLst>
          </p:cNvPr>
          <p:cNvSpPr txBox="1"/>
          <p:nvPr/>
        </p:nvSpPr>
        <p:spPr>
          <a:xfrm>
            <a:off x="148103" y="6447635"/>
            <a:ext cx="9599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2509838" indent="-2509838"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627063" indent="-627063"/>
            <a:r>
              <a:rPr lang="en-US" altLang="ja-JP" dirty="0"/>
              <a:t>※</a:t>
            </a:r>
            <a:r>
              <a:rPr lang="ja-JP" altLang="en-US" dirty="0"/>
              <a:t>作業強度：</a:t>
            </a:r>
            <a:r>
              <a:rPr lang="ja-JP" altLang="ja-JP" dirty="0"/>
              <a:t>軽度</a:t>
            </a:r>
            <a:r>
              <a:rPr lang="ja-JP" altLang="en-US" dirty="0"/>
              <a:t>・・・</a:t>
            </a:r>
            <a:r>
              <a:rPr lang="ja-JP" altLang="ja-JP" dirty="0"/>
              <a:t>軽い手作業、釦押し作業、重機オペ、机上事務など</a:t>
            </a:r>
            <a:r>
              <a:rPr lang="ja-JP" altLang="en-US" dirty="0"/>
              <a:t>：</a:t>
            </a:r>
            <a:r>
              <a:rPr lang="ja-JP" altLang="ja-JP" dirty="0"/>
              <a:t>中</a:t>
            </a:r>
            <a:r>
              <a:rPr lang="ja-JP" altLang="en-US" dirty="0"/>
              <a:t>程度・・・</a:t>
            </a:r>
            <a:r>
              <a:rPr lang="ja-JP" altLang="ja-JP" dirty="0"/>
              <a:t>継続的な手及び腕の作業、中くらいの重さの材料を</a:t>
            </a:r>
            <a:r>
              <a:rPr lang="ja-JP" altLang="en-US" dirty="0"/>
              <a:t>運搬など：</a:t>
            </a:r>
            <a:r>
              <a:rPr lang="ja-JP" altLang="ja-JP" dirty="0"/>
              <a:t>重度</a:t>
            </a:r>
            <a:r>
              <a:rPr lang="ja-JP" altLang="en-US" dirty="0"/>
              <a:t>・・・</a:t>
            </a:r>
            <a:r>
              <a:rPr lang="ja-JP" altLang="ja-JP" dirty="0"/>
              <a:t>強度の腕及び胴体の作業、重量物の運搬、ハンマー作業など</a:t>
            </a:r>
            <a:r>
              <a:rPr lang="ja-JP" altLang="en-US" dirty="0"/>
              <a:t>：</a:t>
            </a:r>
            <a:r>
              <a:rPr lang="ja-JP" altLang="ja-JP" dirty="0"/>
              <a:t>超重度</a:t>
            </a:r>
            <a:r>
              <a:rPr lang="ja-JP" altLang="en-US" dirty="0"/>
              <a:t>・・・</a:t>
            </a:r>
            <a:r>
              <a:rPr lang="ja-JP" altLang="ja-JP" dirty="0"/>
              <a:t>最大速度の速さでのとても激しい活動、激しくシャベルを使うなど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9C3D05D3-DC0F-425D-BB53-42A5D698F1D5}"/>
              </a:ext>
            </a:extLst>
          </p:cNvPr>
          <p:cNvSpPr txBox="1"/>
          <p:nvPr/>
        </p:nvSpPr>
        <p:spPr>
          <a:xfrm>
            <a:off x="6844237" y="883798"/>
            <a:ext cx="29030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入職直後や休憩明けは注意が必要！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1200"/>
              </a:spcAft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熱中症が疑われる場合は、ためらわずに医療機関へ！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のどの渇きに関係なく定期的に水分、塩分補給、身体冷却を！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E98EB297-EA17-69E6-3B93-37A6378E1384}"/>
              </a:ext>
            </a:extLst>
          </p:cNvPr>
          <p:cNvGrpSpPr/>
          <p:nvPr/>
        </p:nvGrpSpPr>
        <p:grpSpPr>
          <a:xfrm>
            <a:off x="7459834" y="3665201"/>
            <a:ext cx="1531177" cy="2547619"/>
            <a:chOff x="8147584" y="942040"/>
            <a:chExt cx="1624111" cy="2702244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BD26A76-6CF9-7848-4096-04F0DF9BB08F}"/>
                </a:ext>
              </a:extLst>
            </p:cNvPr>
            <p:cNvGrpSpPr/>
            <p:nvPr/>
          </p:nvGrpSpPr>
          <p:grpSpPr>
            <a:xfrm>
              <a:off x="814758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D3A59E10-F7DB-CC1A-F9A9-656391D4E73F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359607B7-BCF1-7627-FE40-91CD1FB73EE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71070621-48B0-3726-284A-9387E0ED7E6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DA7CC1DE-6071-990B-DA7E-68A218897016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5936E5CF-ABF0-77A9-9C76-1349727A9A78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33F79507-0B61-9C7F-9A60-1A3DA207411E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4227A2EC-D034-9ED9-2E8E-2DDA8A3E15AC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6AD4F569-3B5C-C1FB-E81F-97D57CBED9BB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7C8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DF4896E4-B594-2687-5713-8F1F5D27C3A6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F097366A-A05C-9163-C496-46E6150FFD79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7C8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86078CFD-2B9A-2609-C7F8-7CEFAAE5711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CC00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二等辺三角形 46">
                  <a:extLst>
                    <a:ext uri="{FF2B5EF4-FFF2-40B4-BE49-F238E27FC236}">
                      <a16:creationId xmlns:a16="http://schemas.microsoft.com/office/drawing/2014/main" id="{78F9CA8C-DC51-A4B9-CD1F-2F3F3B7B7D44}"/>
                    </a:ext>
                  </a:extLst>
                </p:cNvPr>
                <p:cNvSpPr/>
                <p:nvPr/>
              </p:nvSpPr>
              <p:spPr bwMode="auto">
                <a:xfrm>
                  <a:off x="2158295" y="2583189"/>
                  <a:ext cx="441320" cy="15229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4668FE5-AFC8-2F43-66FE-4C9E47077868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004E4FF2-0064-8C35-E680-C7CC80320B0A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83" name="直線コネクタ 182">
                  <a:extLst>
                    <a:ext uri="{FF2B5EF4-FFF2-40B4-BE49-F238E27FC236}">
                      <a16:creationId xmlns:a16="http://schemas.microsoft.com/office/drawing/2014/main" id="{C0A9DEF7-F997-A310-9725-435031DAEBD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84" name="直線コネクタ 183">
                  <a:extLst>
                    <a:ext uri="{FF2B5EF4-FFF2-40B4-BE49-F238E27FC236}">
                      <a16:creationId xmlns:a16="http://schemas.microsoft.com/office/drawing/2014/main" id="{2740B3FE-B9E2-94B5-41B4-9CCD4245B30C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85" name="直線コネクタ 184">
                  <a:extLst>
                    <a:ext uri="{FF2B5EF4-FFF2-40B4-BE49-F238E27FC236}">
                      <a16:creationId xmlns:a16="http://schemas.microsoft.com/office/drawing/2014/main" id="{4A987EC2-C8E5-FCA2-BEE3-208204778FB3}"/>
                    </a:ext>
                  </a:extLst>
                </p:cNvPr>
                <p:cNvCxnSpPr>
                  <a:cxnSpLocks/>
                  <a:stCxn id="177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86" name="加算記号 185">
                  <a:extLst>
                    <a:ext uri="{FF2B5EF4-FFF2-40B4-BE49-F238E27FC236}">
                      <a16:creationId xmlns:a16="http://schemas.microsoft.com/office/drawing/2014/main" id="{8DD99FDA-CB24-623F-2BE7-3AB28C099C2B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8AC05F79-C572-4884-4C3F-04D7CE535310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3E0AF9D6-4F1C-E5AE-CAD6-3EDEFC3E4A08}"/>
                    </a:ext>
                  </a:extLst>
                </p:cNvPr>
                <p:cNvSpPr/>
                <p:nvPr/>
              </p:nvSpPr>
              <p:spPr bwMode="auto">
                <a:xfrm>
                  <a:off x="2617629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F96D3E90-C181-0871-0A0A-0798F8AA6851}"/>
                    </a:ext>
                  </a:extLst>
                </p:cNvPr>
                <p:cNvSpPr/>
                <p:nvPr/>
              </p:nvSpPr>
              <p:spPr bwMode="auto">
                <a:xfrm>
                  <a:off x="1879415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9" name="二等辺三角形 158">
              <a:extLst>
                <a:ext uri="{FF2B5EF4-FFF2-40B4-BE49-F238E27FC236}">
                  <a16:creationId xmlns:a16="http://schemas.microsoft.com/office/drawing/2014/main" id="{EE9A7B1C-5DC5-33C2-BF89-5EA2152ACEB5}"/>
                </a:ext>
              </a:extLst>
            </p:cNvPr>
            <p:cNvSpPr/>
            <p:nvPr/>
          </p:nvSpPr>
          <p:spPr bwMode="auto">
            <a:xfrm rot="10800000">
              <a:off x="8779752" y="2735377"/>
              <a:ext cx="371094" cy="302018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E5D88EC-6CCD-8F5B-E39C-149CF46223C1}"/>
                </a:ext>
              </a:extLst>
            </p:cNvPr>
            <p:cNvSpPr/>
            <p:nvPr/>
          </p:nvSpPr>
          <p:spPr bwMode="auto">
            <a:xfrm rot="10800000" flipH="1">
              <a:off x="854226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49F65BE-2B68-9B1C-A172-E47484D24B92}"/>
                </a:ext>
              </a:extLst>
            </p:cNvPr>
            <p:cNvSpPr/>
            <p:nvPr/>
          </p:nvSpPr>
          <p:spPr>
            <a:xfrm>
              <a:off x="9146298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A9068FE-57F7-1CB7-C42E-94C8CE64069E}"/>
                </a:ext>
              </a:extLst>
            </p:cNvPr>
            <p:cNvSpPr/>
            <p:nvPr/>
          </p:nvSpPr>
          <p:spPr>
            <a:xfrm>
              <a:off x="8493835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924CBCB-5158-5D6B-7499-0AB3F23B499C}"/>
                </a:ext>
              </a:extLst>
            </p:cNvPr>
            <p:cNvGrpSpPr/>
            <p:nvPr/>
          </p:nvGrpSpPr>
          <p:grpSpPr>
            <a:xfrm>
              <a:off x="8276895" y="981367"/>
              <a:ext cx="1413527" cy="1752237"/>
              <a:chOff x="4379999" y="509393"/>
              <a:chExt cx="1285654" cy="1593723"/>
            </a:xfrm>
          </p:grpSpPr>
          <p:sp>
            <p:nvSpPr>
              <p:cNvPr id="164" name="楕円 22">
                <a:extLst>
                  <a:ext uri="{FF2B5EF4-FFF2-40B4-BE49-F238E27FC236}">
                    <a16:creationId xmlns:a16="http://schemas.microsoft.com/office/drawing/2014/main" id="{E4E4462D-AC5C-B21B-63CA-3DEF4FA294F7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22">
                <a:extLst>
                  <a:ext uri="{FF2B5EF4-FFF2-40B4-BE49-F238E27FC236}">
                    <a16:creationId xmlns:a16="http://schemas.microsoft.com/office/drawing/2014/main" id="{59727BEC-191F-9EBD-43ED-962DAD291AAF}"/>
                  </a:ext>
                </a:extLst>
              </p:cNvPr>
              <p:cNvSpPr/>
              <p:nvPr/>
            </p:nvSpPr>
            <p:spPr>
              <a:xfrm>
                <a:off x="5301778" y="5093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22">
                <a:extLst>
                  <a:ext uri="{FF2B5EF4-FFF2-40B4-BE49-F238E27FC236}">
                    <a16:creationId xmlns:a16="http://schemas.microsoft.com/office/drawing/2014/main" id="{A3E07BF1-DB7E-A1E7-16FA-6FB7A6547813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楕円 22">
                <a:extLst>
                  <a:ext uri="{FF2B5EF4-FFF2-40B4-BE49-F238E27FC236}">
                    <a16:creationId xmlns:a16="http://schemas.microsoft.com/office/drawing/2014/main" id="{AF8A085F-480E-8180-0C6F-BDCF7378E600}"/>
                  </a:ext>
                </a:extLst>
              </p:cNvPr>
              <p:cNvSpPr/>
              <p:nvPr/>
            </p:nvSpPr>
            <p:spPr>
              <a:xfrm>
                <a:off x="4480802" y="15112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22">
                <a:extLst>
                  <a:ext uri="{FF2B5EF4-FFF2-40B4-BE49-F238E27FC236}">
                    <a16:creationId xmlns:a16="http://schemas.microsoft.com/office/drawing/2014/main" id="{6B9FB6EB-2023-F862-B19C-F8FCB0E3C3CF}"/>
                  </a:ext>
                </a:extLst>
              </p:cNvPr>
              <p:cNvSpPr/>
              <p:nvPr/>
            </p:nvSpPr>
            <p:spPr>
              <a:xfrm>
                <a:off x="4609238" y="70817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楕円 22">
                <a:extLst>
                  <a:ext uri="{FF2B5EF4-FFF2-40B4-BE49-F238E27FC236}">
                    <a16:creationId xmlns:a16="http://schemas.microsoft.com/office/drawing/2014/main" id="{84CD302C-0FC5-F1BA-2223-24480B71B4F8}"/>
                  </a:ext>
                </a:extLst>
              </p:cNvPr>
              <p:cNvSpPr/>
              <p:nvPr/>
            </p:nvSpPr>
            <p:spPr>
              <a:xfrm>
                <a:off x="5381625" y="165793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22">
                <a:extLst>
                  <a:ext uri="{FF2B5EF4-FFF2-40B4-BE49-F238E27FC236}">
                    <a16:creationId xmlns:a16="http://schemas.microsoft.com/office/drawing/2014/main" id="{FA291DAF-B7EC-5610-1C0E-E71858B4FF07}"/>
                  </a:ext>
                </a:extLst>
              </p:cNvPr>
              <p:cNvSpPr/>
              <p:nvPr/>
            </p:nvSpPr>
            <p:spPr>
              <a:xfrm>
                <a:off x="4910806" y="12469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22">
                <a:extLst>
                  <a:ext uri="{FF2B5EF4-FFF2-40B4-BE49-F238E27FC236}">
                    <a16:creationId xmlns:a16="http://schemas.microsoft.com/office/drawing/2014/main" id="{B52C256A-3FB6-121A-4227-38A41A55A7F8}"/>
                  </a:ext>
                </a:extLst>
              </p:cNvPr>
              <p:cNvSpPr/>
              <p:nvPr/>
            </p:nvSpPr>
            <p:spPr>
              <a:xfrm>
                <a:off x="5554890" y="19351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22">
                <a:extLst>
                  <a:ext uri="{FF2B5EF4-FFF2-40B4-BE49-F238E27FC236}">
                    <a16:creationId xmlns:a16="http://schemas.microsoft.com/office/drawing/2014/main" id="{F31DF9CD-19A1-63D6-1DA8-418A3DEB8F94}"/>
                  </a:ext>
                </a:extLst>
              </p:cNvPr>
              <p:cNvSpPr/>
              <p:nvPr/>
            </p:nvSpPr>
            <p:spPr>
              <a:xfrm>
                <a:off x="4379999" y="184701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28293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1387</Words>
  <Application>Microsoft Office PowerPoint</Application>
  <PresentationFormat>A4 210 x 297 mm</PresentationFormat>
  <Paragraphs>249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建設現場向けのWBGT表</dc:title>
  <dc:subject>建設現場向けのWBGT表</dc:subject>
  <dc:creator>でじけろお</dc:creator>
  <cp:lastModifiedBy/>
  <cp:revision>1</cp:revision>
  <dcterms:created xsi:type="dcterms:W3CDTF">2014-12-04T06:28:23Z</dcterms:created>
  <dcterms:modified xsi:type="dcterms:W3CDTF">2024-07-05T09:40:41Z</dcterms:modified>
  <cp:version>1</cp:version>
</cp:coreProperties>
</file>