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1" r:id="rId3"/>
    <p:sldId id="322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8" d="100"/>
          <a:sy n="68" d="100"/>
        </p:scale>
        <p:origin x="120" y="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EC19E09-CF15-FACB-6C33-4C4613D740BE}"/>
              </a:ext>
            </a:extLst>
          </p:cNvPr>
          <p:cNvSpPr txBox="1"/>
          <p:nvPr/>
        </p:nvSpPr>
        <p:spPr>
          <a:xfrm>
            <a:off x="1063205" y="1065716"/>
            <a:ext cx="7885097" cy="47089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000" u="sng" dirty="0">
                <a:ln w="28575">
                  <a:noFill/>
                </a:ln>
              </a:rPr>
              <a:t>プロパンガス管理業者様へ</a:t>
            </a:r>
            <a:endParaRPr lang="en-US" altLang="ja-JP" sz="4000" u="sng" dirty="0">
              <a:ln w="28575">
                <a:noFill/>
              </a:ln>
            </a:endParaRPr>
          </a:p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</a:rPr>
              <a:t>いつもお世話になっております</a:t>
            </a:r>
            <a:endParaRPr lang="en-US" altLang="ja-JP" sz="4000" dirty="0">
              <a:ln w="28575">
                <a:noFill/>
              </a:ln>
            </a:endParaRPr>
          </a:p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</a:rPr>
              <a:t>この家には認知症の家族がいます</a:t>
            </a:r>
            <a:endParaRPr lang="en-US" altLang="ja-JP" sz="4000" dirty="0">
              <a:ln w="28575">
                <a:noFill/>
              </a:ln>
            </a:endParaRPr>
          </a:p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  <a:solidFill>
                  <a:srgbClr val="FF0000"/>
                </a:solidFill>
              </a:rPr>
              <a:t>火災事故防止の為にボンベのバルブは閉めたままにしてください</a:t>
            </a:r>
          </a:p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</a:rPr>
              <a:t>必要時はこちらで対応します</a:t>
            </a:r>
            <a:endParaRPr lang="en-US" altLang="ja-JP" sz="40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AE3DBBB-3D02-E10A-DF35-6A772D2D42FD}"/>
              </a:ext>
            </a:extLst>
          </p:cNvPr>
          <p:cNvSpPr txBox="1"/>
          <p:nvPr/>
        </p:nvSpPr>
        <p:spPr>
          <a:xfrm>
            <a:off x="367770" y="875379"/>
            <a:ext cx="9170459" cy="51072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400" u="sng" dirty="0">
                <a:ln w="28575">
                  <a:noFill/>
                </a:ln>
              </a:rPr>
              <a:t>プロパンガス管理業者様へ</a:t>
            </a:r>
            <a:endParaRPr lang="en-US" altLang="ja-JP" sz="4400" u="sng" dirty="0">
              <a:ln w="28575">
                <a:noFill/>
              </a:ln>
            </a:endParaRPr>
          </a:p>
          <a:p>
            <a:pPr algn="l">
              <a:spcAft>
                <a:spcPts val="1800"/>
              </a:spcAft>
            </a:pPr>
            <a:r>
              <a:rPr lang="ja-JP" altLang="en-US" sz="4400" dirty="0">
                <a:ln w="28575">
                  <a:noFill/>
                </a:ln>
              </a:rPr>
              <a:t>いつもお世話になっております</a:t>
            </a:r>
            <a:endParaRPr lang="en-US" altLang="ja-JP" sz="4400" dirty="0">
              <a:ln w="28575">
                <a:noFill/>
              </a:ln>
            </a:endParaRPr>
          </a:p>
          <a:p>
            <a:pPr algn="l">
              <a:spcAft>
                <a:spcPts val="1800"/>
              </a:spcAft>
            </a:pPr>
            <a:r>
              <a:rPr lang="ja-JP" altLang="en-US" sz="4400" dirty="0">
                <a:ln w="28575">
                  <a:noFill/>
                </a:ln>
              </a:rPr>
              <a:t>この家には認知症の家族がいます</a:t>
            </a:r>
            <a:endParaRPr lang="en-US" altLang="ja-JP" sz="4400" dirty="0">
              <a:ln w="28575">
                <a:noFill/>
              </a:ln>
            </a:endParaRPr>
          </a:p>
          <a:p>
            <a:pPr algn="l">
              <a:spcAft>
                <a:spcPts val="1800"/>
              </a:spcAft>
            </a:pPr>
            <a:r>
              <a:rPr lang="ja-JP" altLang="en-US" sz="4400" dirty="0">
                <a:ln w="28575">
                  <a:noFill/>
                </a:ln>
              </a:rPr>
              <a:t>火災事故防止の為にボンベのバルブは閉めたままにしてください</a:t>
            </a:r>
          </a:p>
          <a:p>
            <a:pPr algn="l">
              <a:spcAft>
                <a:spcPts val="1800"/>
              </a:spcAft>
            </a:pPr>
            <a:r>
              <a:rPr lang="ja-JP" altLang="en-US" sz="4400" dirty="0">
                <a:ln w="28575">
                  <a:noFill/>
                </a:ln>
              </a:rPr>
              <a:t>必要時はこちらで対応します</a:t>
            </a:r>
            <a:endParaRPr lang="en-US" altLang="ja-JP" sz="4400" dirty="0">
              <a:ln w="28575"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76CD28-B2DE-19EB-CD59-2E120DB5F4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1EB56A0-966D-A4B1-F6D6-B47160905CDA}"/>
              </a:ext>
            </a:extLst>
          </p:cNvPr>
          <p:cNvSpPr txBox="1"/>
          <p:nvPr/>
        </p:nvSpPr>
        <p:spPr>
          <a:xfrm>
            <a:off x="654784" y="1645853"/>
            <a:ext cx="8843137" cy="38625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</a:rPr>
              <a:t>いつもお世話になっております</a:t>
            </a:r>
            <a:endParaRPr lang="en-US" altLang="ja-JP" sz="4000" dirty="0">
              <a:ln w="28575">
                <a:noFill/>
              </a:ln>
            </a:endParaRPr>
          </a:p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</a:rPr>
              <a:t>この家には認知症の家族がいます</a:t>
            </a:r>
            <a:endParaRPr lang="en-US" altLang="ja-JP" sz="4000" dirty="0">
              <a:ln w="28575">
                <a:noFill/>
              </a:ln>
            </a:endParaRPr>
          </a:p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  <a:solidFill>
                  <a:srgbClr val="FF0000"/>
                </a:solidFill>
              </a:rPr>
              <a:t>火災事故防止の為にボンベのバルブは閉めたままにしてください</a:t>
            </a:r>
          </a:p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</a:rPr>
              <a:t>必要時はこちらで対応します</a:t>
            </a:r>
            <a:endParaRPr lang="en-US" altLang="ja-JP" sz="40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E161F5E-01F0-842B-C6BB-81752AF18031}"/>
              </a:ext>
            </a:extLst>
          </p:cNvPr>
          <p:cNvGrpSpPr/>
          <p:nvPr/>
        </p:nvGrpSpPr>
        <p:grpSpPr>
          <a:xfrm>
            <a:off x="7872761" y="4015111"/>
            <a:ext cx="1494382" cy="2528341"/>
            <a:chOff x="3672669" y="3084576"/>
            <a:chExt cx="2240646" cy="3790939"/>
          </a:xfrm>
        </p:grpSpPr>
        <p:sp>
          <p:nvSpPr>
            <p:cNvPr id="4" name="円/楕円 506">
              <a:extLst>
                <a:ext uri="{FF2B5EF4-FFF2-40B4-BE49-F238E27FC236}">
                  <a16:creationId xmlns:a16="http://schemas.microsoft.com/office/drawing/2014/main" id="{DD1765BA-CBA9-E21D-844E-DE9C2F19F764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 507">
              <a:extLst>
                <a:ext uri="{FF2B5EF4-FFF2-40B4-BE49-F238E27FC236}">
                  <a16:creationId xmlns:a16="http://schemas.microsoft.com/office/drawing/2014/main" id="{434FF89D-C481-1278-AFDD-AC518A1BA7EA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 508">
              <a:extLst>
                <a:ext uri="{FF2B5EF4-FFF2-40B4-BE49-F238E27FC236}">
                  <a16:creationId xmlns:a16="http://schemas.microsoft.com/office/drawing/2014/main" id="{4BB4DD3E-4010-D2C7-03E6-EA8B108F4393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涙形 64">
              <a:extLst>
                <a:ext uri="{FF2B5EF4-FFF2-40B4-BE49-F238E27FC236}">
                  <a16:creationId xmlns:a16="http://schemas.microsoft.com/office/drawing/2014/main" id="{CA47DDF4-9B53-E37B-23E7-1098D8E82DD6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涙形 64">
              <a:extLst>
                <a:ext uri="{FF2B5EF4-FFF2-40B4-BE49-F238E27FC236}">
                  <a16:creationId xmlns:a16="http://schemas.microsoft.com/office/drawing/2014/main" id="{35A51E04-FE2C-D89F-98AF-85712BCD79DD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B9785307-A480-4EFB-B6D6-5C082C23855B}"/>
                </a:ext>
              </a:extLst>
            </p:cNvPr>
            <p:cNvSpPr/>
            <p:nvPr/>
          </p:nvSpPr>
          <p:spPr bwMode="auto">
            <a:xfrm>
              <a:off x="4040570" y="5105450"/>
              <a:ext cx="1503518" cy="1069654"/>
            </a:xfrm>
            <a:prstGeom prst="trapezoid">
              <a:avLst>
                <a:gd name="adj" fmla="val 27189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片側の 2 つの角を丸めた四角形 513">
              <a:extLst>
                <a:ext uri="{FF2B5EF4-FFF2-40B4-BE49-F238E27FC236}">
                  <a16:creationId xmlns:a16="http://schemas.microsoft.com/office/drawing/2014/main" id="{DB978538-8135-49F1-CBD1-CD6DF3F64F95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517">
              <a:extLst>
                <a:ext uri="{FF2B5EF4-FFF2-40B4-BE49-F238E27FC236}">
                  <a16:creationId xmlns:a16="http://schemas.microsoft.com/office/drawing/2014/main" id="{7D67781E-9A3A-9DD1-5F0D-054F59AA8630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518">
              <a:extLst>
                <a:ext uri="{FF2B5EF4-FFF2-40B4-BE49-F238E27FC236}">
                  <a16:creationId xmlns:a16="http://schemas.microsoft.com/office/drawing/2014/main" id="{8DD1F1BF-E056-3724-A1F1-C44173489E74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548">
              <a:extLst>
                <a:ext uri="{FF2B5EF4-FFF2-40B4-BE49-F238E27FC236}">
                  <a16:creationId xmlns:a16="http://schemas.microsoft.com/office/drawing/2014/main" id="{3BD28A09-0EBB-27B9-24B7-896F793FF47B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月 550">
              <a:extLst>
                <a:ext uri="{FF2B5EF4-FFF2-40B4-BE49-F238E27FC236}">
                  <a16:creationId xmlns:a16="http://schemas.microsoft.com/office/drawing/2014/main" id="{0082E383-BD0F-67E1-6F76-BB6169199877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2C0C1AB-CE9D-4E63-1FB8-751BD0761505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33" name="角丸四角形 559">
                <a:extLst>
                  <a:ext uri="{FF2B5EF4-FFF2-40B4-BE49-F238E27FC236}">
                    <a16:creationId xmlns:a16="http://schemas.microsoft.com/office/drawing/2014/main" id="{EE2AFC99-0E6C-EA89-D67D-BF7E65F7AFFA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台形 441">
                <a:extLst>
                  <a:ext uri="{FF2B5EF4-FFF2-40B4-BE49-F238E27FC236}">
                    <a16:creationId xmlns:a16="http://schemas.microsoft.com/office/drawing/2014/main" id="{9E30DD2A-2437-26B2-EC3D-1720FF4DE991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台形 441">
                <a:extLst>
                  <a:ext uri="{FF2B5EF4-FFF2-40B4-BE49-F238E27FC236}">
                    <a16:creationId xmlns:a16="http://schemas.microsoft.com/office/drawing/2014/main" id="{5AE3002F-B562-7DC1-DE21-796ADEFFA3B7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5AEF7420-7C49-D160-3B67-CB0D2EA33F77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30" name="角丸四角形 559">
                <a:extLst>
                  <a:ext uri="{FF2B5EF4-FFF2-40B4-BE49-F238E27FC236}">
                    <a16:creationId xmlns:a16="http://schemas.microsoft.com/office/drawing/2014/main" id="{C9958BC3-0809-6B4C-98AD-D8AB60A1A730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台形 441">
                <a:extLst>
                  <a:ext uri="{FF2B5EF4-FFF2-40B4-BE49-F238E27FC236}">
                    <a16:creationId xmlns:a16="http://schemas.microsoft.com/office/drawing/2014/main" id="{6DF16A18-0BEC-6BF8-1493-F785EF1B5EC8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台形 441">
                <a:extLst>
                  <a:ext uri="{FF2B5EF4-FFF2-40B4-BE49-F238E27FC236}">
                    <a16:creationId xmlns:a16="http://schemas.microsoft.com/office/drawing/2014/main" id="{2FBC2E41-B298-C779-816E-5B1DDACF656F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FA7D3645-3AAB-DF68-A39D-DE89C4FBA736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28" name="円/楕円 536">
                <a:extLst>
                  <a:ext uri="{FF2B5EF4-FFF2-40B4-BE49-F238E27FC236}">
                    <a16:creationId xmlns:a16="http://schemas.microsoft.com/office/drawing/2014/main" id="{473B847D-4EA4-9DB5-559C-0454579D42F8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537">
                <a:extLst>
                  <a:ext uri="{FF2B5EF4-FFF2-40B4-BE49-F238E27FC236}">
                    <a16:creationId xmlns:a16="http://schemas.microsoft.com/office/drawing/2014/main" id="{B2ABA7E2-13D8-D37C-36E0-F4302334C2E2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0CFCB583-78B0-399D-D777-631F588EB3D1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26" name="円/楕円 534">
                <a:extLst>
                  <a:ext uri="{FF2B5EF4-FFF2-40B4-BE49-F238E27FC236}">
                    <a16:creationId xmlns:a16="http://schemas.microsoft.com/office/drawing/2014/main" id="{52E6873C-4324-3E5A-0D64-FBB60A2ED3AE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535">
                <a:extLst>
                  <a:ext uri="{FF2B5EF4-FFF2-40B4-BE49-F238E27FC236}">
                    <a16:creationId xmlns:a16="http://schemas.microsoft.com/office/drawing/2014/main" id="{7F1B1A18-BDD3-93E9-6742-C63630FD51FC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円/楕円 525">
              <a:extLst>
                <a:ext uri="{FF2B5EF4-FFF2-40B4-BE49-F238E27FC236}">
                  <a16:creationId xmlns:a16="http://schemas.microsoft.com/office/drawing/2014/main" id="{28359774-44DA-0A69-2D93-7EF2029BA917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アーチ 19">
              <a:extLst>
                <a:ext uri="{FF2B5EF4-FFF2-40B4-BE49-F238E27FC236}">
                  <a16:creationId xmlns:a16="http://schemas.microsoft.com/office/drawing/2014/main" id="{74B41D75-E4A0-7822-FC07-D2805C9D7D8C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アーチ 20">
              <a:extLst>
                <a:ext uri="{FF2B5EF4-FFF2-40B4-BE49-F238E27FC236}">
                  <a16:creationId xmlns:a16="http://schemas.microsoft.com/office/drawing/2014/main" id="{CE02C194-2D16-EC2B-7967-7F3DE774B46F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アーチ 21">
              <a:extLst>
                <a:ext uri="{FF2B5EF4-FFF2-40B4-BE49-F238E27FC236}">
                  <a16:creationId xmlns:a16="http://schemas.microsoft.com/office/drawing/2014/main" id="{5D5078C6-2B38-C287-6079-CF0208068EEA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607">
              <a:extLst>
                <a:ext uri="{FF2B5EF4-FFF2-40B4-BE49-F238E27FC236}">
                  <a16:creationId xmlns:a16="http://schemas.microsoft.com/office/drawing/2014/main" id="{1CD163B7-6302-CFA8-66AC-832EF5DFC910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円/楕円 532">
              <a:extLst>
                <a:ext uri="{FF2B5EF4-FFF2-40B4-BE49-F238E27FC236}">
                  <a16:creationId xmlns:a16="http://schemas.microsoft.com/office/drawing/2014/main" id="{372EAEA4-FF97-ED55-1C2F-63C32BC59E0A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533">
              <a:extLst>
                <a:ext uri="{FF2B5EF4-FFF2-40B4-BE49-F238E27FC236}">
                  <a16:creationId xmlns:a16="http://schemas.microsoft.com/office/drawing/2014/main" id="{B83C9593-2A46-8944-CE09-C5D21B6247C0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44E9CEA-27A5-164C-B669-899CD6E8D331}"/>
              </a:ext>
            </a:extLst>
          </p:cNvPr>
          <p:cNvSpPr txBox="1"/>
          <p:nvPr/>
        </p:nvSpPr>
        <p:spPr>
          <a:xfrm>
            <a:off x="1630919" y="443698"/>
            <a:ext cx="6955750" cy="769441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vert="horz" wrap="none" rtlCol="0">
            <a:spAutoFit/>
          </a:bodyPr>
          <a:lstStyle>
            <a:defPPr>
              <a:defRPr lang="ja-JP"/>
            </a:defPPr>
            <a:lvl1pPr>
              <a:spcAft>
                <a:spcPts val="1800"/>
              </a:spcAft>
              <a:defRPr sz="4400" b="1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プロパンガス管理業者様へ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52359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フリーフォーム: 図形 96">
            <a:extLst>
              <a:ext uri="{FF2B5EF4-FFF2-40B4-BE49-F238E27FC236}">
                <a16:creationId xmlns:a16="http://schemas.microsoft.com/office/drawing/2014/main" id="{E84C1620-7E00-29DF-D434-53E543614CA6}"/>
              </a:ext>
            </a:extLst>
          </p:cNvPr>
          <p:cNvSpPr/>
          <p:nvPr/>
        </p:nvSpPr>
        <p:spPr>
          <a:xfrm>
            <a:off x="1268361" y="527538"/>
            <a:ext cx="8316479" cy="5802924"/>
          </a:xfrm>
          <a:custGeom>
            <a:avLst/>
            <a:gdLst>
              <a:gd name="connsiteX0" fmla="*/ 883748 w 8316479"/>
              <a:gd name="connsiteY0" fmla="*/ 0 h 6250108"/>
              <a:gd name="connsiteX1" fmla="*/ 7775907 w 8316479"/>
              <a:gd name="connsiteY1" fmla="*/ 0 h 6250108"/>
              <a:gd name="connsiteX2" fmla="*/ 8316479 w 8316479"/>
              <a:gd name="connsiteY2" fmla="*/ 540572 h 6250108"/>
              <a:gd name="connsiteX3" fmla="*/ 8316479 w 8316479"/>
              <a:gd name="connsiteY3" fmla="*/ 5709536 h 6250108"/>
              <a:gd name="connsiteX4" fmla="*/ 7775907 w 8316479"/>
              <a:gd name="connsiteY4" fmla="*/ 6250108 h 6250108"/>
              <a:gd name="connsiteX5" fmla="*/ 883748 w 8316479"/>
              <a:gd name="connsiteY5" fmla="*/ 6250108 h 6250108"/>
              <a:gd name="connsiteX6" fmla="*/ 343176 w 8316479"/>
              <a:gd name="connsiteY6" fmla="*/ 5709536 h 6250108"/>
              <a:gd name="connsiteX7" fmla="*/ 343176 w 8316479"/>
              <a:gd name="connsiteY7" fmla="*/ 3208394 h 6250108"/>
              <a:gd name="connsiteX8" fmla="*/ 253766 w 8316479"/>
              <a:gd name="connsiteY8" fmla="*/ 3256804 h 6250108"/>
              <a:gd name="connsiteX9" fmla="*/ 12707 w 8316479"/>
              <a:gd name="connsiteY9" fmla="*/ 3480691 h 6250108"/>
              <a:gd name="connsiteX10" fmla="*/ 273821 w 8316479"/>
              <a:gd name="connsiteY10" fmla="*/ 2949321 h 6250108"/>
              <a:gd name="connsiteX11" fmla="*/ 343176 w 8316479"/>
              <a:gd name="connsiteY11" fmla="*/ 2912070 h 6250108"/>
              <a:gd name="connsiteX12" fmla="*/ 343176 w 8316479"/>
              <a:gd name="connsiteY12" fmla="*/ 540572 h 6250108"/>
              <a:gd name="connsiteX13" fmla="*/ 883748 w 8316479"/>
              <a:gd name="connsiteY13" fmla="*/ 0 h 6250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316479" h="6250108">
                <a:moveTo>
                  <a:pt x="883748" y="0"/>
                </a:moveTo>
                <a:lnTo>
                  <a:pt x="7775907" y="0"/>
                </a:lnTo>
                <a:cubicBezTo>
                  <a:pt x="8074457" y="0"/>
                  <a:pt x="8316479" y="242022"/>
                  <a:pt x="8316479" y="540572"/>
                </a:cubicBezTo>
                <a:lnTo>
                  <a:pt x="8316479" y="5709536"/>
                </a:lnTo>
                <a:cubicBezTo>
                  <a:pt x="8316479" y="6008086"/>
                  <a:pt x="8074457" y="6250108"/>
                  <a:pt x="7775907" y="6250108"/>
                </a:cubicBezTo>
                <a:lnTo>
                  <a:pt x="883748" y="6250108"/>
                </a:lnTo>
                <a:cubicBezTo>
                  <a:pt x="585198" y="6250108"/>
                  <a:pt x="343176" y="6008086"/>
                  <a:pt x="343176" y="5709536"/>
                </a:cubicBezTo>
                <a:lnTo>
                  <a:pt x="343176" y="3208394"/>
                </a:lnTo>
                <a:lnTo>
                  <a:pt x="253766" y="3256804"/>
                </a:lnTo>
                <a:cubicBezTo>
                  <a:pt x="158022" y="3319127"/>
                  <a:pt x="75680" y="3395051"/>
                  <a:pt x="12707" y="3480691"/>
                </a:cubicBezTo>
                <a:cubicBezTo>
                  <a:pt x="-39148" y="3287165"/>
                  <a:pt x="71593" y="3079527"/>
                  <a:pt x="273821" y="2949321"/>
                </a:cubicBezTo>
                <a:lnTo>
                  <a:pt x="343176" y="2912070"/>
                </a:lnTo>
                <a:lnTo>
                  <a:pt x="343176" y="540572"/>
                </a:lnTo>
                <a:cubicBezTo>
                  <a:pt x="343176" y="242022"/>
                  <a:pt x="585198" y="0"/>
                  <a:pt x="883748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4E065F4-CCD6-B060-0D23-00080964564D}"/>
              </a:ext>
            </a:extLst>
          </p:cNvPr>
          <p:cNvSpPr txBox="1"/>
          <p:nvPr/>
        </p:nvSpPr>
        <p:spPr>
          <a:xfrm>
            <a:off x="1918422" y="1166842"/>
            <a:ext cx="7580162" cy="452431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3800" u="sng" dirty="0">
                <a:ln w="28575">
                  <a:noFill/>
                </a:ln>
              </a:rPr>
              <a:t>プロパンガス管理業者様へ</a:t>
            </a:r>
            <a:endParaRPr lang="en-US" altLang="ja-JP" sz="3800" u="sng" dirty="0">
              <a:ln w="28575">
                <a:noFill/>
              </a:ln>
            </a:endParaRPr>
          </a:p>
          <a:p>
            <a:pPr algn="l">
              <a:spcAft>
                <a:spcPts val="1800"/>
              </a:spcAft>
            </a:pPr>
            <a:r>
              <a:rPr lang="ja-JP" altLang="en-US" sz="3800" dirty="0">
                <a:ln w="28575">
                  <a:noFill/>
                </a:ln>
              </a:rPr>
              <a:t>いつもお世話になっております</a:t>
            </a:r>
            <a:endParaRPr lang="en-US" altLang="ja-JP" sz="3800" dirty="0">
              <a:ln w="28575">
                <a:noFill/>
              </a:ln>
            </a:endParaRPr>
          </a:p>
          <a:p>
            <a:pPr algn="l">
              <a:spcAft>
                <a:spcPts val="1800"/>
              </a:spcAft>
            </a:pPr>
            <a:r>
              <a:rPr lang="ja-JP" altLang="en-US" sz="3800" dirty="0">
                <a:ln w="28575">
                  <a:noFill/>
                </a:ln>
              </a:rPr>
              <a:t>この家には認知症の家族がいます</a:t>
            </a:r>
            <a:endParaRPr lang="en-US" altLang="ja-JP" sz="3800" dirty="0">
              <a:ln w="28575">
                <a:noFill/>
              </a:ln>
            </a:endParaRPr>
          </a:p>
          <a:p>
            <a:pPr algn="l">
              <a:spcAft>
                <a:spcPts val="1800"/>
              </a:spcAft>
            </a:pPr>
            <a:r>
              <a:rPr lang="ja-JP" altLang="en-US" sz="3800" dirty="0">
                <a:ln w="28575">
                  <a:noFill/>
                </a:ln>
                <a:solidFill>
                  <a:srgbClr val="FF0000"/>
                </a:solidFill>
              </a:rPr>
              <a:t>火災事故防止の為にボンベのバルブは閉めたままにしてください</a:t>
            </a:r>
          </a:p>
          <a:p>
            <a:pPr algn="l">
              <a:spcAft>
                <a:spcPts val="1800"/>
              </a:spcAft>
            </a:pPr>
            <a:r>
              <a:rPr lang="ja-JP" altLang="en-US" sz="3800" dirty="0">
                <a:ln w="28575">
                  <a:noFill/>
                </a:ln>
              </a:rPr>
              <a:t>必要時はこちらで対応します</a:t>
            </a:r>
            <a:endParaRPr lang="en-US" altLang="ja-JP" sz="38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4871A602-C7C4-A809-CD62-E24B73E33F9E}"/>
              </a:ext>
            </a:extLst>
          </p:cNvPr>
          <p:cNvGrpSpPr/>
          <p:nvPr/>
        </p:nvGrpSpPr>
        <p:grpSpPr>
          <a:xfrm>
            <a:off x="321160" y="3879050"/>
            <a:ext cx="1483416" cy="2474410"/>
            <a:chOff x="7883" y="229293"/>
            <a:chExt cx="1304653" cy="2176224"/>
          </a:xfrm>
        </p:grpSpPr>
        <p:sp>
          <p:nvSpPr>
            <p:cNvPr id="33" name="涙形 64">
              <a:extLst>
                <a:ext uri="{FF2B5EF4-FFF2-40B4-BE49-F238E27FC236}">
                  <a16:creationId xmlns:a16="http://schemas.microsoft.com/office/drawing/2014/main" id="{DE72E28F-CBBE-7210-22BE-EB09135FF719}"/>
                </a:ext>
              </a:extLst>
            </p:cNvPr>
            <p:cNvSpPr/>
            <p:nvPr/>
          </p:nvSpPr>
          <p:spPr bwMode="auto">
            <a:xfrm>
              <a:off x="324623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9F37DC37-E5A6-630E-B0B0-E56B725D9163}"/>
                </a:ext>
              </a:extLst>
            </p:cNvPr>
            <p:cNvGrpSpPr/>
            <p:nvPr/>
          </p:nvGrpSpPr>
          <p:grpSpPr>
            <a:xfrm>
              <a:off x="343336" y="1696041"/>
              <a:ext cx="632978" cy="489684"/>
              <a:chOff x="420565" y="1657564"/>
              <a:chExt cx="478519" cy="528161"/>
            </a:xfrm>
            <a:solidFill>
              <a:srgbClr val="002060"/>
            </a:solidFill>
          </p:grpSpPr>
          <p:sp>
            <p:nvSpPr>
              <p:cNvPr id="55" name="フリーフォーム 295">
                <a:extLst>
                  <a:ext uri="{FF2B5EF4-FFF2-40B4-BE49-F238E27FC236}">
                    <a16:creationId xmlns:a16="http://schemas.microsoft.com/office/drawing/2014/main" id="{8D7DE62B-CD6F-BE2F-2678-B45F9E72AFE1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 296">
                <a:extLst>
                  <a:ext uri="{FF2B5EF4-FFF2-40B4-BE49-F238E27FC236}">
                    <a16:creationId xmlns:a16="http://schemas.microsoft.com/office/drawing/2014/main" id="{E1C41DE9-B4AB-6A2E-09A5-F22D311142C1}"/>
                  </a:ext>
                </a:extLst>
              </p:cNvPr>
              <p:cNvSpPr/>
              <p:nvPr/>
            </p:nvSpPr>
            <p:spPr bwMode="auto">
              <a:xfrm flipH="1">
                <a:off x="659823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片側の 2 つの角を丸めた四角形 298">
              <a:extLst>
                <a:ext uri="{FF2B5EF4-FFF2-40B4-BE49-F238E27FC236}">
                  <a16:creationId xmlns:a16="http://schemas.microsoft.com/office/drawing/2014/main" id="{39C95FE6-CADF-B909-E33F-21D6551A4D80}"/>
                </a:ext>
              </a:extLst>
            </p:cNvPr>
            <p:cNvSpPr/>
            <p:nvPr/>
          </p:nvSpPr>
          <p:spPr bwMode="auto">
            <a:xfrm>
              <a:off x="293358" y="1047521"/>
              <a:ext cx="732934" cy="816783"/>
            </a:xfrm>
            <a:prstGeom prst="round2SameRect">
              <a:avLst>
                <a:gd name="adj1" fmla="val 28557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涙形 64">
              <a:extLst>
                <a:ext uri="{FF2B5EF4-FFF2-40B4-BE49-F238E27FC236}">
                  <a16:creationId xmlns:a16="http://schemas.microsoft.com/office/drawing/2014/main" id="{703C9611-B455-2903-BFFF-903DAE4D0C3A}"/>
                </a:ext>
              </a:extLst>
            </p:cNvPr>
            <p:cNvSpPr/>
            <p:nvPr/>
          </p:nvSpPr>
          <p:spPr bwMode="auto">
            <a:xfrm flipH="1">
              <a:off x="659825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04">
              <a:extLst>
                <a:ext uri="{FF2B5EF4-FFF2-40B4-BE49-F238E27FC236}">
                  <a16:creationId xmlns:a16="http://schemas.microsoft.com/office/drawing/2014/main" id="{DECEF452-2C4B-55FC-4C4B-5B0D98598B76}"/>
                </a:ext>
              </a:extLst>
            </p:cNvPr>
            <p:cNvSpPr/>
            <p:nvPr/>
          </p:nvSpPr>
          <p:spPr bwMode="auto">
            <a:xfrm>
              <a:off x="384080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05">
              <a:extLst>
                <a:ext uri="{FF2B5EF4-FFF2-40B4-BE49-F238E27FC236}">
                  <a16:creationId xmlns:a16="http://schemas.microsoft.com/office/drawing/2014/main" id="{88914550-9FCD-5892-86A6-6F79923A6EA7}"/>
                </a:ext>
              </a:extLst>
            </p:cNvPr>
            <p:cNvSpPr/>
            <p:nvPr/>
          </p:nvSpPr>
          <p:spPr bwMode="auto">
            <a:xfrm>
              <a:off x="869184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角丸四角形 559">
              <a:extLst>
                <a:ext uri="{FF2B5EF4-FFF2-40B4-BE49-F238E27FC236}">
                  <a16:creationId xmlns:a16="http://schemas.microsoft.com/office/drawing/2014/main" id="{6FC4FD9E-6A8A-F3BB-CA70-00296EF1BEEF}"/>
                </a:ext>
              </a:extLst>
            </p:cNvPr>
            <p:cNvSpPr/>
            <p:nvPr/>
          </p:nvSpPr>
          <p:spPr bwMode="auto">
            <a:xfrm rot="10085881">
              <a:off x="506964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台形 441">
              <a:extLst>
                <a:ext uri="{FF2B5EF4-FFF2-40B4-BE49-F238E27FC236}">
                  <a16:creationId xmlns:a16="http://schemas.microsoft.com/office/drawing/2014/main" id="{0BBFB230-9251-DB81-FB31-FE4D12A4BFD8}"/>
                </a:ext>
              </a:extLst>
            </p:cNvPr>
            <p:cNvSpPr/>
            <p:nvPr/>
          </p:nvSpPr>
          <p:spPr bwMode="auto">
            <a:xfrm rot="9000000">
              <a:off x="367464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角丸四角形 559">
              <a:extLst>
                <a:ext uri="{FF2B5EF4-FFF2-40B4-BE49-F238E27FC236}">
                  <a16:creationId xmlns:a16="http://schemas.microsoft.com/office/drawing/2014/main" id="{A1629AE1-7FCB-1874-D564-E0C08DAAF8C0}"/>
                </a:ext>
              </a:extLst>
            </p:cNvPr>
            <p:cNvSpPr/>
            <p:nvPr/>
          </p:nvSpPr>
          <p:spPr bwMode="auto">
            <a:xfrm rot="11514119" flipH="1">
              <a:off x="504040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台形 441">
              <a:extLst>
                <a:ext uri="{FF2B5EF4-FFF2-40B4-BE49-F238E27FC236}">
                  <a16:creationId xmlns:a16="http://schemas.microsoft.com/office/drawing/2014/main" id="{EAD0A56F-2691-5AA9-9F73-D50862BFEAAA}"/>
                </a:ext>
              </a:extLst>
            </p:cNvPr>
            <p:cNvSpPr/>
            <p:nvPr/>
          </p:nvSpPr>
          <p:spPr bwMode="auto">
            <a:xfrm rot="12600000" flipH="1">
              <a:off x="690001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二等辺三角形 42">
              <a:extLst>
                <a:ext uri="{FF2B5EF4-FFF2-40B4-BE49-F238E27FC236}">
                  <a16:creationId xmlns:a16="http://schemas.microsoft.com/office/drawing/2014/main" id="{DD5327D8-3180-924F-6B2E-5C142B120455}"/>
                </a:ext>
              </a:extLst>
            </p:cNvPr>
            <p:cNvSpPr/>
            <p:nvPr/>
          </p:nvSpPr>
          <p:spPr bwMode="auto">
            <a:xfrm rot="10800000">
              <a:off x="568658" y="1217629"/>
              <a:ext cx="189092" cy="246738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8ACE0D89-A3EC-CE4A-9596-8D19B32A0F82}"/>
                </a:ext>
              </a:extLst>
            </p:cNvPr>
            <p:cNvGrpSpPr/>
            <p:nvPr/>
          </p:nvGrpSpPr>
          <p:grpSpPr>
            <a:xfrm flipH="1">
              <a:off x="978429" y="749732"/>
              <a:ext cx="334107" cy="343848"/>
              <a:chOff x="8472560" y="1251585"/>
              <a:chExt cx="225670" cy="232250"/>
            </a:xfrm>
          </p:grpSpPr>
          <p:sp>
            <p:nvSpPr>
              <p:cNvPr id="53" name="円/楕円 342">
                <a:extLst>
                  <a:ext uri="{FF2B5EF4-FFF2-40B4-BE49-F238E27FC236}">
                    <a16:creationId xmlns:a16="http://schemas.microsoft.com/office/drawing/2014/main" id="{3043212F-8A9A-C76D-9A71-10C14203D5BB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/楕円 343">
                <a:extLst>
                  <a:ext uri="{FF2B5EF4-FFF2-40B4-BE49-F238E27FC236}">
                    <a16:creationId xmlns:a16="http://schemas.microsoft.com/office/drawing/2014/main" id="{FCE533EB-7C8E-ECD6-A117-483FBB213B1F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F7E14665-0F01-3464-03E6-D2AC0F24F53F}"/>
                </a:ext>
              </a:extLst>
            </p:cNvPr>
            <p:cNvGrpSpPr/>
            <p:nvPr/>
          </p:nvGrpSpPr>
          <p:grpSpPr>
            <a:xfrm>
              <a:off x="7883" y="749732"/>
              <a:ext cx="334107" cy="343848"/>
              <a:chOff x="8472560" y="1251585"/>
              <a:chExt cx="225670" cy="232250"/>
            </a:xfrm>
          </p:grpSpPr>
          <p:sp>
            <p:nvSpPr>
              <p:cNvPr id="51" name="円/楕円 340">
                <a:extLst>
                  <a:ext uri="{FF2B5EF4-FFF2-40B4-BE49-F238E27FC236}">
                    <a16:creationId xmlns:a16="http://schemas.microsoft.com/office/drawing/2014/main" id="{BBCBE3A0-D065-B52F-66C2-83461B7BC97E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341">
                <a:extLst>
                  <a:ext uri="{FF2B5EF4-FFF2-40B4-BE49-F238E27FC236}">
                    <a16:creationId xmlns:a16="http://schemas.microsoft.com/office/drawing/2014/main" id="{4C15759D-3FEE-B4D4-FCBB-4914D2567CE2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" name="円/楕円 303">
              <a:extLst>
                <a:ext uri="{FF2B5EF4-FFF2-40B4-BE49-F238E27FC236}">
                  <a16:creationId xmlns:a16="http://schemas.microsoft.com/office/drawing/2014/main" id="{6CA29AB8-6835-5FF5-68EB-52C9E4BDB29C}"/>
                </a:ext>
              </a:extLst>
            </p:cNvPr>
            <p:cNvSpPr/>
            <p:nvPr/>
          </p:nvSpPr>
          <p:spPr bwMode="auto">
            <a:xfrm>
              <a:off x="176891" y="341287"/>
              <a:ext cx="965870" cy="96587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アーチ 46">
              <a:extLst>
                <a:ext uri="{FF2B5EF4-FFF2-40B4-BE49-F238E27FC236}">
                  <a16:creationId xmlns:a16="http://schemas.microsoft.com/office/drawing/2014/main" id="{AF3559D7-6F1A-C407-E9FC-E3AB1BE085F0}"/>
                </a:ext>
              </a:extLst>
            </p:cNvPr>
            <p:cNvSpPr/>
            <p:nvPr/>
          </p:nvSpPr>
          <p:spPr bwMode="auto">
            <a:xfrm>
              <a:off x="530156" y="936172"/>
              <a:ext cx="253981" cy="253981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アーチ 47">
              <a:extLst>
                <a:ext uri="{FF2B5EF4-FFF2-40B4-BE49-F238E27FC236}">
                  <a16:creationId xmlns:a16="http://schemas.microsoft.com/office/drawing/2014/main" id="{88939B1C-C02A-0755-A1EA-5AAA62EF653A}"/>
                </a:ext>
              </a:extLst>
            </p:cNvPr>
            <p:cNvSpPr/>
            <p:nvPr/>
          </p:nvSpPr>
          <p:spPr bwMode="auto">
            <a:xfrm>
              <a:off x="267917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アーチ 48">
              <a:extLst>
                <a:ext uri="{FF2B5EF4-FFF2-40B4-BE49-F238E27FC236}">
                  <a16:creationId xmlns:a16="http://schemas.microsoft.com/office/drawing/2014/main" id="{80ABD3B7-A33F-1E11-74D4-81CB1CCE16F1}"/>
                </a:ext>
              </a:extLst>
            </p:cNvPr>
            <p:cNvSpPr/>
            <p:nvPr/>
          </p:nvSpPr>
          <p:spPr bwMode="auto">
            <a:xfrm>
              <a:off x="721996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E6C3CF74-30C2-3B6F-4E2C-BA36D23EE136}"/>
                </a:ext>
              </a:extLst>
            </p:cNvPr>
            <p:cNvSpPr/>
            <p:nvPr/>
          </p:nvSpPr>
          <p:spPr bwMode="auto">
            <a:xfrm>
              <a:off x="117244" y="229293"/>
              <a:ext cx="1076822" cy="594493"/>
            </a:xfrm>
            <a:custGeom>
              <a:avLst/>
              <a:gdLst>
                <a:gd name="connsiteX0" fmla="*/ 680520 w 1076822"/>
                <a:gd name="connsiteY0" fmla="*/ 909 h 594493"/>
                <a:gd name="connsiteX1" fmla="*/ 868790 w 1076822"/>
                <a:gd name="connsiteY1" fmla="*/ 59172 h 594493"/>
                <a:gd name="connsiteX2" fmla="*/ 1064743 w 1076822"/>
                <a:gd name="connsiteY2" fmla="*/ 476261 h 594493"/>
                <a:gd name="connsiteX3" fmla="*/ 1060101 w 1076822"/>
                <a:gd name="connsiteY3" fmla="*/ 487058 h 594493"/>
                <a:gd name="connsiteX4" fmla="*/ 1053072 w 1076822"/>
                <a:gd name="connsiteY4" fmla="*/ 496477 h 594493"/>
                <a:gd name="connsiteX5" fmla="*/ 593886 w 1076822"/>
                <a:gd name="connsiteY5" fmla="*/ 535320 h 594493"/>
                <a:gd name="connsiteX6" fmla="*/ 538412 w 1076822"/>
                <a:gd name="connsiteY6" fmla="*/ 497466 h 594493"/>
                <a:gd name="connsiteX7" fmla="*/ 482936 w 1076822"/>
                <a:gd name="connsiteY7" fmla="*/ 535321 h 594493"/>
                <a:gd name="connsiteX8" fmla="*/ 23750 w 1076822"/>
                <a:gd name="connsiteY8" fmla="*/ 496478 h 594493"/>
                <a:gd name="connsiteX9" fmla="*/ 16721 w 1076822"/>
                <a:gd name="connsiteY9" fmla="*/ 487059 h 594493"/>
                <a:gd name="connsiteX10" fmla="*/ 12079 w 1076822"/>
                <a:gd name="connsiteY10" fmla="*/ 476262 h 594493"/>
                <a:gd name="connsiteX11" fmla="*/ 208032 w 1076822"/>
                <a:gd name="connsiteY11" fmla="*/ 59173 h 594493"/>
                <a:gd name="connsiteX12" fmla="*/ 517823 w 1076822"/>
                <a:gd name="connsiteY12" fmla="*/ 11867 h 594493"/>
                <a:gd name="connsiteX13" fmla="*/ 537633 w 1076822"/>
                <a:gd name="connsiteY13" fmla="*/ 18884 h 594493"/>
                <a:gd name="connsiteX14" fmla="*/ 603302 w 1076822"/>
                <a:gd name="connsiteY14" fmla="*/ 3254 h 594493"/>
                <a:gd name="connsiteX15" fmla="*/ 680520 w 1076822"/>
                <a:gd name="connsiteY15" fmla="*/ 909 h 59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76822" h="594493">
                  <a:moveTo>
                    <a:pt x="680520" y="909"/>
                  </a:moveTo>
                  <a:cubicBezTo>
                    <a:pt x="743423" y="5142"/>
                    <a:pt x="808197" y="24189"/>
                    <a:pt x="868790" y="59172"/>
                  </a:cubicBezTo>
                  <a:cubicBezTo>
                    <a:pt x="1030370" y="152460"/>
                    <a:pt x="1108678" y="328160"/>
                    <a:pt x="1064743" y="476261"/>
                  </a:cubicBezTo>
                  <a:lnTo>
                    <a:pt x="1060101" y="487058"/>
                  </a:lnTo>
                  <a:lnTo>
                    <a:pt x="1053072" y="496477"/>
                  </a:lnTo>
                  <a:cubicBezTo>
                    <a:pt x="946780" y="608575"/>
                    <a:pt x="755466" y="628608"/>
                    <a:pt x="593886" y="535320"/>
                  </a:cubicBezTo>
                  <a:lnTo>
                    <a:pt x="538412" y="497466"/>
                  </a:lnTo>
                  <a:lnTo>
                    <a:pt x="482936" y="535321"/>
                  </a:lnTo>
                  <a:cubicBezTo>
                    <a:pt x="321356" y="628609"/>
                    <a:pt x="130042" y="608576"/>
                    <a:pt x="23750" y="496478"/>
                  </a:cubicBezTo>
                  <a:lnTo>
                    <a:pt x="16721" y="487059"/>
                  </a:lnTo>
                  <a:lnTo>
                    <a:pt x="12079" y="476262"/>
                  </a:lnTo>
                  <a:cubicBezTo>
                    <a:pt x="-31856" y="328161"/>
                    <a:pt x="46452" y="152461"/>
                    <a:pt x="208032" y="59173"/>
                  </a:cubicBezTo>
                  <a:cubicBezTo>
                    <a:pt x="309020" y="868"/>
                    <a:pt x="421622" y="-13171"/>
                    <a:pt x="517823" y="11867"/>
                  </a:cubicBezTo>
                  <a:lnTo>
                    <a:pt x="537633" y="18884"/>
                  </a:lnTo>
                  <a:lnTo>
                    <a:pt x="603302" y="3254"/>
                  </a:lnTo>
                  <a:cubicBezTo>
                    <a:pt x="628425" y="-46"/>
                    <a:pt x="654310" y="-854"/>
                    <a:pt x="680520" y="90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プロパンガス管理業者様への貼り紙</dc:title>
  <dc:subject>プロパンガス管理業者様への貼り紙</dc:subject>
  <dc:creator>でじけろお</dc:creator>
  <cp:lastModifiedBy/>
  <cp:revision>1</cp:revision>
  <dcterms:created xsi:type="dcterms:W3CDTF">2014-12-04T06:28:23Z</dcterms:created>
  <dcterms:modified xsi:type="dcterms:W3CDTF">2025-01-15T16:19:25Z</dcterms:modified>
  <cp:version>1</cp:version>
</cp:coreProperties>
</file>