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3" r:id="rId2"/>
    <p:sldId id="324" r:id="rId3"/>
    <p:sldId id="321" r:id="rId4"/>
    <p:sldId id="319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99CCFF"/>
    <a:srgbClr val="FF0000"/>
    <a:srgbClr val="339933"/>
    <a:srgbClr val="FF6600"/>
    <a:srgbClr val="FFFF99"/>
    <a:srgbClr val="006600"/>
    <a:srgbClr val="FFCC66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59" d="100"/>
          <a:sy n="59" d="100"/>
        </p:scale>
        <p:origin x="414" y="2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D812E5C-1AAF-C64F-69E9-83EC548F0FE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C7208199-9580-2F9C-5645-8117226DBFC8}"/>
              </a:ext>
            </a:extLst>
          </p:cNvPr>
          <p:cNvSpPr/>
          <p:nvPr/>
        </p:nvSpPr>
        <p:spPr>
          <a:xfrm>
            <a:off x="241577" y="253344"/>
            <a:ext cx="9422846" cy="6351312"/>
          </a:xfrm>
          <a:prstGeom prst="roundRect">
            <a:avLst>
              <a:gd name="adj" fmla="val 5041"/>
            </a:avLst>
          </a:prstGeom>
          <a:noFill/>
          <a:ln w="1270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四角形: 角を丸くする 5">
            <a:extLst>
              <a:ext uri="{FF2B5EF4-FFF2-40B4-BE49-F238E27FC236}">
                <a16:creationId xmlns:a16="http://schemas.microsoft.com/office/drawing/2014/main" id="{76DEB238-F85A-4A54-32CE-09D03A23B2D8}"/>
              </a:ext>
            </a:extLst>
          </p:cNvPr>
          <p:cNvSpPr/>
          <p:nvPr/>
        </p:nvSpPr>
        <p:spPr>
          <a:xfrm>
            <a:off x="381000" y="400050"/>
            <a:ext cx="9144000" cy="6057900"/>
          </a:xfrm>
          <a:prstGeom prst="roundRect">
            <a:avLst>
              <a:gd name="adj" fmla="val 2997"/>
            </a:avLst>
          </a:prstGeom>
          <a:noFill/>
          <a:ln w="76200">
            <a:solidFill>
              <a:srgbClr val="FFFF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7CEF52E9-E377-E9FD-5DDF-0460003B57CD}"/>
              </a:ext>
            </a:extLst>
          </p:cNvPr>
          <p:cNvSpPr txBox="1"/>
          <p:nvPr/>
        </p:nvSpPr>
        <p:spPr>
          <a:xfrm>
            <a:off x="677525" y="1708324"/>
            <a:ext cx="8463910" cy="4585871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3600" dirty="0">
                <a:ln w="28575">
                  <a:noFill/>
                </a:ln>
              </a:rPr>
              <a:t>この家には認知症の家族がいます</a:t>
            </a:r>
          </a:p>
          <a:p>
            <a:r>
              <a:rPr lang="ja-JP" altLang="en-US" sz="3600" dirty="0">
                <a:ln w="28575">
                  <a:noFill/>
                </a:ln>
              </a:rPr>
              <a:t>警察官重点立寄所の登録済です</a:t>
            </a:r>
          </a:p>
          <a:p>
            <a:r>
              <a:rPr lang="ja-JP" altLang="en-US" sz="3600" dirty="0">
                <a:ln w="28575">
                  <a:noFill/>
                </a:ln>
              </a:rPr>
              <a:t>セールスや勧誘等は全てお断りします</a:t>
            </a:r>
          </a:p>
          <a:p>
            <a:r>
              <a:rPr lang="ja-JP" altLang="en-US" sz="3600" dirty="0">
                <a:ln w="28575">
                  <a:noFill/>
                </a:ln>
              </a:rPr>
              <a:t>介助者立ち会い以外での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契約・署名捺印等は全て無効となります</a:t>
            </a:r>
          </a:p>
          <a:p>
            <a:r>
              <a:rPr lang="ja-JP" altLang="en-US" sz="3600" dirty="0">
                <a:ln w="28575">
                  <a:noFill/>
                </a:ln>
              </a:rPr>
              <a:t>弁護士や関係各所と連携対応し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妥協は一切致しません</a:t>
            </a:r>
            <a:endParaRPr lang="en-US" altLang="ja-JP" sz="36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5381B5D1-8164-03EB-5686-49B96F17B367}"/>
              </a:ext>
            </a:extLst>
          </p:cNvPr>
          <p:cNvSpPr txBox="1"/>
          <p:nvPr/>
        </p:nvSpPr>
        <p:spPr>
          <a:xfrm>
            <a:off x="1060639" y="710605"/>
            <a:ext cx="7885097" cy="92333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u="sng" dirty="0">
                <a:ln w="28575">
                  <a:noFill/>
                </a:ln>
                <a:solidFill>
                  <a:srgbClr val="FF0000"/>
                </a:solidFill>
              </a:rPr>
              <a:t>来訪者の方へ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06661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7FCDE0B-2E83-430F-28BD-71A66D83B7F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517AC692-2D88-6C15-A8B8-E344636606BE}"/>
              </a:ext>
            </a:extLst>
          </p:cNvPr>
          <p:cNvSpPr/>
          <p:nvPr/>
        </p:nvSpPr>
        <p:spPr>
          <a:xfrm>
            <a:off x="241577" y="253344"/>
            <a:ext cx="9422846" cy="6351312"/>
          </a:xfrm>
          <a:prstGeom prst="roundRect">
            <a:avLst>
              <a:gd name="adj" fmla="val 5041"/>
            </a:avLst>
          </a:prstGeom>
          <a:noFill/>
          <a:ln w="1270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5236B73-1B7E-33C7-7E69-EAD1766C59C7}"/>
              </a:ext>
            </a:extLst>
          </p:cNvPr>
          <p:cNvSpPr txBox="1"/>
          <p:nvPr/>
        </p:nvSpPr>
        <p:spPr>
          <a:xfrm>
            <a:off x="677525" y="3194224"/>
            <a:ext cx="8463910" cy="3170099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3600" dirty="0">
                <a:ln w="28575">
                  <a:noFill/>
                </a:ln>
              </a:rPr>
              <a:t>セールスや勧誘等は全てお断りします</a:t>
            </a:r>
          </a:p>
          <a:p>
            <a:r>
              <a:rPr lang="ja-JP" altLang="en-US" sz="3600" dirty="0">
                <a:ln w="28575">
                  <a:noFill/>
                </a:ln>
              </a:rPr>
              <a:t>介助者立ち会い以外での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契約・署名捺印等は全て無効となります</a:t>
            </a:r>
          </a:p>
          <a:p>
            <a:r>
              <a:rPr lang="ja-JP" altLang="en-US" sz="3600" dirty="0">
                <a:ln w="28575">
                  <a:noFill/>
                </a:ln>
              </a:rPr>
              <a:t>弁護士や関係各所と連携対応し</a:t>
            </a:r>
            <a:br>
              <a:rPr lang="en-US" altLang="ja-JP" sz="3600" dirty="0">
                <a:ln w="28575">
                  <a:noFill/>
                </a:ln>
              </a:rPr>
            </a:br>
            <a:r>
              <a:rPr lang="ja-JP" altLang="en-US" sz="3600" dirty="0">
                <a:ln w="28575">
                  <a:noFill/>
                </a:ln>
              </a:rPr>
              <a:t>妥協は一切致しません</a:t>
            </a:r>
            <a:endParaRPr lang="en-US" altLang="ja-JP" sz="36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9" name="四角形: 上の 2 つの角を丸める 8">
            <a:extLst>
              <a:ext uri="{FF2B5EF4-FFF2-40B4-BE49-F238E27FC236}">
                <a16:creationId xmlns:a16="http://schemas.microsoft.com/office/drawing/2014/main" id="{E9D9BD62-CB90-DCE1-BE9B-DBC5EB6ECD6C}"/>
              </a:ext>
            </a:extLst>
          </p:cNvPr>
          <p:cNvSpPr/>
          <p:nvPr/>
        </p:nvSpPr>
        <p:spPr>
          <a:xfrm>
            <a:off x="241577" y="253344"/>
            <a:ext cx="9422846" cy="1060421"/>
          </a:xfrm>
          <a:prstGeom prst="round2SameRect">
            <a:avLst>
              <a:gd name="adj1" fmla="val 31039"/>
              <a:gd name="adj2" fmla="val 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244CE36A-4AC4-FA22-BA0F-C43B5A715E12}"/>
              </a:ext>
            </a:extLst>
          </p:cNvPr>
          <p:cNvSpPr txBox="1"/>
          <p:nvPr/>
        </p:nvSpPr>
        <p:spPr>
          <a:xfrm>
            <a:off x="1060639" y="415120"/>
            <a:ext cx="7885097" cy="92333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来訪者の方へ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68EDA1CD-1C0B-740E-D05B-2F5A684E3F22}"/>
              </a:ext>
            </a:extLst>
          </p:cNvPr>
          <p:cNvSpPr txBox="1"/>
          <p:nvPr/>
        </p:nvSpPr>
        <p:spPr>
          <a:xfrm>
            <a:off x="99067" y="1475541"/>
            <a:ext cx="9625958" cy="1600438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4400" dirty="0">
                <a:ln w="28575">
                  <a:noFill/>
                </a:ln>
                <a:solidFill>
                  <a:srgbClr val="FF0000"/>
                </a:solidFill>
              </a:rPr>
              <a:t>この家には認知症の家族がいます</a:t>
            </a:r>
          </a:p>
          <a:p>
            <a:r>
              <a:rPr lang="ja-JP" altLang="en-US" sz="4400" dirty="0">
                <a:ln w="28575">
                  <a:noFill/>
                </a:ln>
                <a:solidFill>
                  <a:srgbClr val="FF0000"/>
                </a:solidFill>
              </a:rPr>
              <a:t>警察官重点立寄所の登録済です</a:t>
            </a:r>
            <a:endParaRPr lang="en-US" altLang="ja-JP" sz="36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24810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38A8834D-C865-161A-31C2-F6C4B85EB5BA}"/>
              </a:ext>
            </a:extLst>
          </p:cNvPr>
          <p:cNvSpPr txBox="1"/>
          <p:nvPr/>
        </p:nvSpPr>
        <p:spPr>
          <a:xfrm>
            <a:off x="2999975" y="498224"/>
            <a:ext cx="3906051" cy="749812"/>
          </a:xfrm>
          <a:prstGeom prst="rect">
            <a:avLst/>
          </a:prstGeom>
          <a:solidFill>
            <a:srgbClr val="FFFF00"/>
          </a:solidFill>
          <a:ln w="19050">
            <a:solidFill>
              <a:schemeClr val="tx1"/>
            </a:solidFill>
          </a:ln>
        </p:spPr>
        <p:txBody>
          <a:bodyPr vert="horz" wrap="none" lIns="72000" tIns="72000" rIns="72000" bIns="0" rtlCol="0" anchor="ctr" anchorCtr="0">
            <a:spAutoFit/>
          </a:bodyPr>
          <a:lstStyle>
            <a:defPPr>
              <a:defRPr lang="ja-JP"/>
            </a:defPPr>
            <a:lvl1pPr>
              <a:spcAft>
                <a:spcPts val="1800"/>
              </a:spcAft>
              <a:defRPr sz="4400" b="1">
                <a:ln w="28575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dirty="0"/>
              <a:t> 来訪者の方へ </a:t>
            </a:r>
            <a:endParaRPr lang="en-US" altLang="ja-JP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54D3106-0F6B-38AE-9CF1-4027A7F44C0D}"/>
              </a:ext>
            </a:extLst>
          </p:cNvPr>
          <p:cNvSpPr txBox="1"/>
          <p:nvPr/>
        </p:nvSpPr>
        <p:spPr>
          <a:xfrm>
            <a:off x="99067" y="1539745"/>
            <a:ext cx="9625958" cy="1800493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dirty="0">
                <a:ln w="28575">
                  <a:noFill/>
                </a:ln>
                <a:solidFill>
                  <a:srgbClr val="FF0000"/>
                </a:solidFill>
              </a:rPr>
              <a:t>この家には認知症の家族がいます</a:t>
            </a:r>
          </a:p>
          <a:p>
            <a:pPr>
              <a:spcAft>
                <a:spcPts val="1800"/>
              </a:spcAft>
            </a:pPr>
            <a:r>
              <a:rPr lang="ja-JP" altLang="en-US" dirty="0">
                <a:ln w="28575">
                  <a:noFill/>
                </a:ln>
                <a:solidFill>
                  <a:srgbClr val="FF0000"/>
                </a:solidFill>
              </a:rPr>
              <a:t>警察官重点立寄所の登録済です</a:t>
            </a:r>
            <a:endParaRPr lang="en-US" altLang="ja-JP" sz="40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088AEFA1-0855-8C00-5922-0C3B6005873F}"/>
              </a:ext>
            </a:extLst>
          </p:cNvPr>
          <p:cNvSpPr txBox="1"/>
          <p:nvPr/>
        </p:nvSpPr>
        <p:spPr>
          <a:xfrm>
            <a:off x="362489" y="3481916"/>
            <a:ext cx="9362535" cy="301621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3200" dirty="0">
                <a:ln w="28575">
                  <a:noFill/>
                </a:ln>
              </a:rPr>
              <a:t>セールスや勧誘等は全てお断りします</a:t>
            </a:r>
          </a:p>
          <a:p>
            <a:pPr algn="l">
              <a:spcAft>
                <a:spcPts val="1800"/>
              </a:spcAft>
            </a:pPr>
            <a:r>
              <a:rPr lang="ja-JP" altLang="en-US" sz="3200" dirty="0">
                <a:ln w="28575">
                  <a:noFill/>
                </a:ln>
              </a:rPr>
              <a:t>介助者立ち会い以外での</a:t>
            </a:r>
            <a:br>
              <a:rPr lang="en-US" altLang="ja-JP" sz="3200" dirty="0">
                <a:ln w="28575">
                  <a:noFill/>
                </a:ln>
              </a:rPr>
            </a:br>
            <a:r>
              <a:rPr lang="ja-JP" altLang="en-US" sz="3200" dirty="0">
                <a:ln w="28575">
                  <a:noFill/>
                </a:ln>
              </a:rPr>
              <a:t>契約・署名捺印等は全て無効となります</a:t>
            </a:r>
          </a:p>
          <a:p>
            <a:pPr algn="l">
              <a:spcAft>
                <a:spcPts val="1800"/>
              </a:spcAft>
            </a:pPr>
            <a:r>
              <a:rPr lang="ja-JP" altLang="en-US" sz="3200" dirty="0">
                <a:ln w="28575">
                  <a:noFill/>
                </a:ln>
              </a:rPr>
              <a:t>弁護士や関係各所と連携対応し</a:t>
            </a:r>
            <a:br>
              <a:rPr lang="en-US" altLang="ja-JP" sz="3200" dirty="0">
                <a:ln w="28575">
                  <a:noFill/>
                </a:ln>
              </a:rPr>
            </a:br>
            <a:r>
              <a:rPr lang="ja-JP" altLang="en-US" sz="3200" dirty="0">
                <a:ln w="28575">
                  <a:noFill/>
                </a:ln>
              </a:rPr>
              <a:t>妥協は一切致しません</a:t>
            </a:r>
            <a:endParaRPr lang="en-US" altLang="ja-JP" sz="32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5E15C865-56E9-F447-7952-A9297EFD331A}"/>
              </a:ext>
            </a:extLst>
          </p:cNvPr>
          <p:cNvGrpSpPr/>
          <p:nvPr/>
        </p:nvGrpSpPr>
        <p:grpSpPr>
          <a:xfrm>
            <a:off x="8201111" y="3944498"/>
            <a:ext cx="1494382" cy="2528341"/>
            <a:chOff x="3672669" y="3084576"/>
            <a:chExt cx="2240646" cy="3790939"/>
          </a:xfrm>
        </p:grpSpPr>
        <p:sp>
          <p:nvSpPr>
            <p:cNvPr id="36" name="円/楕円 506">
              <a:extLst>
                <a:ext uri="{FF2B5EF4-FFF2-40B4-BE49-F238E27FC236}">
                  <a16:creationId xmlns:a16="http://schemas.microsoft.com/office/drawing/2014/main" id="{5665F268-7116-CC9D-0135-8139C2385A2D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フリーフォーム 507">
              <a:extLst>
                <a:ext uri="{FF2B5EF4-FFF2-40B4-BE49-F238E27FC236}">
                  <a16:creationId xmlns:a16="http://schemas.microsoft.com/office/drawing/2014/main" id="{2869A14A-E4F2-E34F-EAAA-35C29781AEF1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フリーフォーム 508">
              <a:extLst>
                <a:ext uri="{FF2B5EF4-FFF2-40B4-BE49-F238E27FC236}">
                  <a16:creationId xmlns:a16="http://schemas.microsoft.com/office/drawing/2014/main" id="{23F2DE9C-5B34-7905-8E1C-1D8CD7358C3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涙形 64">
              <a:extLst>
                <a:ext uri="{FF2B5EF4-FFF2-40B4-BE49-F238E27FC236}">
                  <a16:creationId xmlns:a16="http://schemas.microsoft.com/office/drawing/2014/main" id="{E86924DE-35F5-CC5A-18DA-A91781FFED9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涙形 64">
              <a:extLst>
                <a:ext uri="{FF2B5EF4-FFF2-40B4-BE49-F238E27FC236}">
                  <a16:creationId xmlns:a16="http://schemas.microsoft.com/office/drawing/2014/main" id="{3419C78B-FA57-F2D1-9344-25333A077C08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台形 40">
              <a:extLst>
                <a:ext uri="{FF2B5EF4-FFF2-40B4-BE49-F238E27FC236}">
                  <a16:creationId xmlns:a16="http://schemas.microsoft.com/office/drawing/2014/main" id="{476FECB8-1453-5295-9F7D-0A809AC71A2B}"/>
                </a:ext>
              </a:extLst>
            </p:cNvPr>
            <p:cNvSpPr/>
            <p:nvPr/>
          </p:nvSpPr>
          <p:spPr bwMode="auto">
            <a:xfrm>
              <a:off x="4040570" y="5105450"/>
              <a:ext cx="1503518" cy="1069654"/>
            </a:xfrm>
            <a:prstGeom prst="trapezoid">
              <a:avLst>
                <a:gd name="adj" fmla="val 27189"/>
              </a:avLst>
            </a:prstGeom>
            <a:solidFill>
              <a:srgbClr val="FF00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片側の 2 つの角を丸めた四角形 513">
              <a:extLst>
                <a:ext uri="{FF2B5EF4-FFF2-40B4-BE49-F238E27FC236}">
                  <a16:creationId xmlns:a16="http://schemas.microsoft.com/office/drawing/2014/main" id="{FD53572A-2FBF-23D1-A424-4656B3F41FBA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00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円/楕円 517">
              <a:extLst>
                <a:ext uri="{FF2B5EF4-FFF2-40B4-BE49-F238E27FC236}">
                  <a16:creationId xmlns:a16="http://schemas.microsoft.com/office/drawing/2014/main" id="{196952F4-6144-26B6-1473-033D18DEF33D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円/楕円 518">
              <a:extLst>
                <a:ext uri="{FF2B5EF4-FFF2-40B4-BE49-F238E27FC236}">
                  <a16:creationId xmlns:a16="http://schemas.microsoft.com/office/drawing/2014/main" id="{1F0142A5-3CA5-570F-0393-CC15FCDCDD2C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月 548">
              <a:extLst>
                <a:ext uri="{FF2B5EF4-FFF2-40B4-BE49-F238E27FC236}">
                  <a16:creationId xmlns:a16="http://schemas.microsoft.com/office/drawing/2014/main" id="{50981B3D-09EE-5FD8-AE71-858C08E10572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6" name="月 550">
              <a:extLst>
                <a:ext uri="{FF2B5EF4-FFF2-40B4-BE49-F238E27FC236}">
                  <a16:creationId xmlns:a16="http://schemas.microsoft.com/office/drawing/2014/main" id="{3FA1F4C5-338E-D9D1-3B63-277C8D206959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D39CD027-7986-9307-3FAE-63907080E3F6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69" name="角丸四角形 559">
                <a:extLst>
                  <a:ext uri="{FF2B5EF4-FFF2-40B4-BE49-F238E27FC236}">
                    <a16:creationId xmlns:a16="http://schemas.microsoft.com/office/drawing/2014/main" id="{70375E71-C40E-A0B8-406F-90FED298883C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0" name="台形 441">
                <a:extLst>
                  <a:ext uri="{FF2B5EF4-FFF2-40B4-BE49-F238E27FC236}">
                    <a16:creationId xmlns:a16="http://schemas.microsoft.com/office/drawing/2014/main" id="{AA168BC3-DBAB-7C13-16D5-33E08F962630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FF00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台形 441">
                <a:extLst>
                  <a:ext uri="{FF2B5EF4-FFF2-40B4-BE49-F238E27FC236}">
                    <a16:creationId xmlns:a16="http://schemas.microsoft.com/office/drawing/2014/main" id="{EE0FE244-E91F-F75E-32BD-F5520536F561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9174E54A-A021-C1CF-2303-CA198B0E0A35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66" name="角丸四角形 559">
                <a:extLst>
                  <a:ext uri="{FF2B5EF4-FFF2-40B4-BE49-F238E27FC236}">
                    <a16:creationId xmlns:a16="http://schemas.microsoft.com/office/drawing/2014/main" id="{91D2797A-AAE1-91E1-81E7-3C375CCEB6D9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" name="台形 441">
                <a:extLst>
                  <a:ext uri="{FF2B5EF4-FFF2-40B4-BE49-F238E27FC236}">
                    <a16:creationId xmlns:a16="http://schemas.microsoft.com/office/drawing/2014/main" id="{FD0A5318-8EB9-4A66-526D-3B53954A6930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FF00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台形 441">
                <a:extLst>
                  <a:ext uri="{FF2B5EF4-FFF2-40B4-BE49-F238E27FC236}">
                    <a16:creationId xmlns:a16="http://schemas.microsoft.com/office/drawing/2014/main" id="{05CD993A-D022-6FC2-65DF-C91BDFD4BF93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9" name="グループ化 48">
              <a:extLst>
                <a:ext uri="{FF2B5EF4-FFF2-40B4-BE49-F238E27FC236}">
                  <a16:creationId xmlns:a16="http://schemas.microsoft.com/office/drawing/2014/main" id="{DEE0CE5E-7248-E1CF-5C35-584E2DE747C1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64" name="円/楕円 536">
                <a:extLst>
                  <a:ext uri="{FF2B5EF4-FFF2-40B4-BE49-F238E27FC236}">
                    <a16:creationId xmlns:a16="http://schemas.microsoft.com/office/drawing/2014/main" id="{F5177641-FCF5-8D6B-B11B-DE5752C840A5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円/楕円 537">
                <a:extLst>
                  <a:ext uri="{FF2B5EF4-FFF2-40B4-BE49-F238E27FC236}">
                    <a16:creationId xmlns:a16="http://schemas.microsoft.com/office/drawing/2014/main" id="{4FB23D16-089A-E9EC-064F-BD4A8F218826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0" name="グループ化 49">
              <a:extLst>
                <a:ext uri="{FF2B5EF4-FFF2-40B4-BE49-F238E27FC236}">
                  <a16:creationId xmlns:a16="http://schemas.microsoft.com/office/drawing/2014/main" id="{D396DF41-3F6C-9DA8-8DC8-FC0D091FD10A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62" name="円/楕円 534">
                <a:extLst>
                  <a:ext uri="{FF2B5EF4-FFF2-40B4-BE49-F238E27FC236}">
                    <a16:creationId xmlns:a16="http://schemas.microsoft.com/office/drawing/2014/main" id="{7B9B6E4F-E1B2-408F-C2A5-5CA1300BE2FF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円/楕円 535">
                <a:extLst>
                  <a:ext uri="{FF2B5EF4-FFF2-40B4-BE49-F238E27FC236}">
                    <a16:creationId xmlns:a16="http://schemas.microsoft.com/office/drawing/2014/main" id="{EE3FAF99-4D39-8617-5A39-9477CCB28F85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1" name="円/楕円 525">
              <a:extLst>
                <a:ext uri="{FF2B5EF4-FFF2-40B4-BE49-F238E27FC236}">
                  <a16:creationId xmlns:a16="http://schemas.microsoft.com/office/drawing/2014/main" id="{B116B21A-EA6B-7B21-D99C-314FF37830F0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アーチ 51">
              <a:extLst>
                <a:ext uri="{FF2B5EF4-FFF2-40B4-BE49-F238E27FC236}">
                  <a16:creationId xmlns:a16="http://schemas.microsoft.com/office/drawing/2014/main" id="{46B6C6CB-BD6F-B511-7D83-8B8C7AF41DC9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アーチ 52">
              <a:extLst>
                <a:ext uri="{FF2B5EF4-FFF2-40B4-BE49-F238E27FC236}">
                  <a16:creationId xmlns:a16="http://schemas.microsoft.com/office/drawing/2014/main" id="{82B03C4E-F0FC-ABE1-3832-615BCB1C65FD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アーチ 53">
              <a:extLst>
                <a:ext uri="{FF2B5EF4-FFF2-40B4-BE49-F238E27FC236}">
                  <a16:creationId xmlns:a16="http://schemas.microsoft.com/office/drawing/2014/main" id="{066B0613-35B1-898D-1E3D-0CED4CF93352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円/楕円 607">
              <a:extLst>
                <a:ext uri="{FF2B5EF4-FFF2-40B4-BE49-F238E27FC236}">
                  <a16:creationId xmlns:a16="http://schemas.microsoft.com/office/drawing/2014/main" id="{0907C7E5-9DCB-EF64-FE0D-74025FC1F83A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6" name="円/楕円 532">
              <a:extLst>
                <a:ext uri="{FF2B5EF4-FFF2-40B4-BE49-F238E27FC236}">
                  <a16:creationId xmlns:a16="http://schemas.microsoft.com/office/drawing/2014/main" id="{93958104-E117-5CB3-FAD3-78F2197E89A9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円/楕円 533">
              <a:extLst>
                <a:ext uri="{FF2B5EF4-FFF2-40B4-BE49-F238E27FC236}">
                  <a16:creationId xmlns:a16="http://schemas.microsoft.com/office/drawing/2014/main" id="{DD64C9B6-6EBB-2F3C-3B0B-0AB0AAFF26F8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3145932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フリーフォーム: 図形 96">
            <a:extLst>
              <a:ext uri="{FF2B5EF4-FFF2-40B4-BE49-F238E27FC236}">
                <a16:creationId xmlns:a16="http://schemas.microsoft.com/office/drawing/2014/main" id="{E84C1620-7E00-29DF-D434-53E543614CA6}"/>
              </a:ext>
            </a:extLst>
          </p:cNvPr>
          <p:cNvSpPr/>
          <p:nvPr/>
        </p:nvSpPr>
        <p:spPr>
          <a:xfrm>
            <a:off x="1268361" y="527538"/>
            <a:ext cx="8316479" cy="5802924"/>
          </a:xfrm>
          <a:custGeom>
            <a:avLst/>
            <a:gdLst>
              <a:gd name="connsiteX0" fmla="*/ 883748 w 8316479"/>
              <a:gd name="connsiteY0" fmla="*/ 0 h 6250108"/>
              <a:gd name="connsiteX1" fmla="*/ 7775907 w 8316479"/>
              <a:gd name="connsiteY1" fmla="*/ 0 h 6250108"/>
              <a:gd name="connsiteX2" fmla="*/ 8316479 w 8316479"/>
              <a:gd name="connsiteY2" fmla="*/ 540572 h 6250108"/>
              <a:gd name="connsiteX3" fmla="*/ 8316479 w 8316479"/>
              <a:gd name="connsiteY3" fmla="*/ 5709536 h 6250108"/>
              <a:gd name="connsiteX4" fmla="*/ 7775907 w 8316479"/>
              <a:gd name="connsiteY4" fmla="*/ 6250108 h 6250108"/>
              <a:gd name="connsiteX5" fmla="*/ 883748 w 8316479"/>
              <a:gd name="connsiteY5" fmla="*/ 6250108 h 6250108"/>
              <a:gd name="connsiteX6" fmla="*/ 343176 w 8316479"/>
              <a:gd name="connsiteY6" fmla="*/ 5709536 h 6250108"/>
              <a:gd name="connsiteX7" fmla="*/ 343176 w 8316479"/>
              <a:gd name="connsiteY7" fmla="*/ 3208394 h 6250108"/>
              <a:gd name="connsiteX8" fmla="*/ 253766 w 8316479"/>
              <a:gd name="connsiteY8" fmla="*/ 3256804 h 6250108"/>
              <a:gd name="connsiteX9" fmla="*/ 12707 w 8316479"/>
              <a:gd name="connsiteY9" fmla="*/ 3480691 h 6250108"/>
              <a:gd name="connsiteX10" fmla="*/ 273821 w 8316479"/>
              <a:gd name="connsiteY10" fmla="*/ 2949321 h 6250108"/>
              <a:gd name="connsiteX11" fmla="*/ 343176 w 8316479"/>
              <a:gd name="connsiteY11" fmla="*/ 2912070 h 6250108"/>
              <a:gd name="connsiteX12" fmla="*/ 343176 w 8316479"/>
              <a:gd name="connsiteY12" fmla="*/ 540572 h 6250108"/>
              <a:gd name="connsiteX13" fmla="*/ 883748 w 8316479"/>
              <a:gd name="connsiteY13" fmla="*/ 0 h 62501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8316479" h="6250108">
                <a:moveTo>
                  <a:pt x="883748" y="0"/>
                </a:moveTo>
                <a:lnTo>
                  <a:pt x="7775907" y="0"/>
                </a:lnTo>
                <a:cubicBezTo>
                  <a:pt x="8074457" y="0"/>
                  <a:pt x="8316479" y="242022"/>
                  <a:pt x="8316479" y="540572"/>
                </a:cubicBezTo>
                <a:lnTo>
                  <a:pt x="8316479" y="5709536"/>
                </a:lnTo>
                <a:cubicBezTo>
                  <a:pt x="8316479" y="6008086"/>
                  <a:pt x="8074457" y="6250108"/>
                  <a:pt x="7775907" y="6250108"/>
                </a:cubicBezTo>
                <a:lnTo>
                  <a:pt x="883748" y="6250108"/>
                </a:lnTo>
                <a:cubicBezTo>
                  <a:pt x="585198" y="6250108"/>
                  <a:pt x="343176" y="6008086"/>
                  <a:pt x="343176" y="5709536"/>
                </a:cubicBezTo>
                <a:lnTo>
                  <a:pt x="343176" y="3208394"/>
                </a:lnTo>
                <a:lnTo>
                  <a:pt x="253766" y="3256804"/>
                </a:lnTo>
                <a:cubicBezTo>
                  <a:pt x="158022" y="3319127"/>
                  <a:pt x="75680" y="3395051"/>
                  <a:pt x="12707" y="3480691"/>
                </a:cubicBezTo>
                <a:cubicBezTo>
                  <a:pt x="-39148" y="3287165"/>
                  <a:pt x="71593" y="3079527"/>
                  <a:pt x="273821" y="2949321"/>
                </a:cubicBezTo>
                <a:lnTo>
                  <a:pt x="343176" y="2912070"/>
                </a:lnTo>
                <a:lnTo>
                  <a:pt x="343176" y="540572"/>
                </a:lnTo>
                <a:cubicBezTo>
                  <a:pt x="343176" y="242022"/>
                  <a:pt x="585198" y="0"/>
                  <a:pt x="883748" y="0"/>
                </a:cubicBezTo>
                <a:close/>
              </a:path>
            </a:pathLst>
          </a:cu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E4E065F4-CCD6-B060-0D23-00080964564D}"/>
              </a:ext>
            </a:extLst>
          </p:cNvPr>
          <p:cNvSpPr txBox="1"/>
          <p:nvPr/>
        </p:nvSpPr>
        <p:spPr>
          <a:xfrm>
            <a:off x="1822990" y="989870"/>
            <a:ext cx="7580162" cy="5001369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4000" u="sng" dirty="0">
                <a:ln w="28575">
                  <a:noFill/>
                </a:ln>
                <a:solidFill>
                  <a:srgbClr val="FF0000"/>
                </a:solidFill>
              </a:rPr>
              <a:t>来訪者の方へ</a:t>
            </a:r>
            <a:endParaRPr lang="en-US" altLang="ja-JP" sz="4000" u="sng" dirty="0">
              <a:ln w="28575">
                <a:noFill/>
              </a:ln>
              <a:solidFill>
                <a:srgbClr val="FF0000"/>
              </a:solidFill>
            </a:endParaRPr>
          </a:p>
          <a:p>
            <a:r>
              <a:rPr lang="ja-JP" altLang="en-US" sz="3200" dirty="0">
                <a:ln w="28575">
                  <a:noFill/>
                </a:ln>
              </a:rPr>
              <a:t>この家には認知症の家族がいます</a:t>
            </a:r>
          </a:p>
          <a:p>
            <a:r>
              <a:rPr lang="ja-JP" altLang="en-US" sz="3200" dirty="0">
                <a:ln w="28575">
                  <a:noFill/>
                </a:ln>
              </a:rPr>
              <a:t>警察官重点立寄所の登録済です</a:t>
            </a:r>
          </a:p>
          <a:p>
            <a:r>
              <a:rPr lang="ja-JP" altLang="en-US" sz="3200" dirty="0">
                <a:ln w="28575">
                  <a:noFill/>
                </a:ln>
              </a:rPr>
              <a:t>セールスや勧誘等は全てお断りします</a:t>
            </a:r>
          </a:p>
          <a:p>
            <a:r>
              <a:rPr lang="ja-JP" altLang="en-US" sz="3200" dirty="0">
                <a:ln w="28575">
                  <a:noFill/>
                </a:ln>
              </a:rPr>
              <a:t>介助者立ち会い以外での</a:t>
            </a:r>
            <a:br>
              <a:rPr lang="en-US" altLang="ja-JP" sz="3200" dirty="0">
                <a:ln w="28575">
                  <a:noFill/>
                </a:ln>
              </a:rPr>
            </a:br>
            <a:r>
              <a:rPr lang="ja-JP" altLang="en-US" sz="3200" dirty="0">
                <a:ln w="28575">
                  <a:noFill/>
                </a:ln>
              </a:rPr>
              <a:t>契約・署名捺印等は全て無効となります</a:t>
            </a:r>
          </a:p>
          <a:p>
            <a:r>
              <a:rPr lang="ja-JP" altLang="en-US" sz="3200" dirty="0">
                <a:ln w="28575">
                  <a:noFill/>
                </a:ln>
              </a:rPr>
              <a:t>弁護士や関係各所と連携対応し</a:t>
            </a:r>
            <a:br>
              <a:rPr lang="en-US" altLang="ja-JP" sz="3200" dirty="0">
                <a:ln w="28575">
                  <a:noFill/>
                </a:ln>
              </a:rPr>
            </a:br>
            <a:r>
              <a:rPr lang="ja-JP" altLang="en-US" sz="3200" dirty="0">
                <a:ln w="28575">
                  <a:noFill/>
                </a:ln>
              </a:rPr>
              <a:t>妥協は一切致しません</a:t>
            </a:r>
            <a:endParaRPr lang="en-US" altLang="ja-JP" sz="32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4871A602-C7C4-A809-CD62-E24B73E33F9E}"/>
              </a:ext>
            </a:extLst>
          </p:cNvPr>
          <p:cNvGrpSpPr/>
          <p:nvPr/>
        </p:nvGrpSpPr>
        <p:grpSpPr>
          <a:xfrm>
            <a:off x="321160" y="3879050"/>
            <a:ext cx="1483416" cy="2474410"/>
            <a:chOff x="7883" y="229293"/>
            <a:chExt cx="1304653" cy="2176224"/>
          </a:xfrm>
        </p:grpSpPr>
        <p:sp>
          <p:nvSpPr>
            <p:cNvPr id="33" name="涙形 64">
              <a:extLst>
                <a:ext uri="{FF2B5EF4-FFF2-40B4-BE49-F238E27FC236}">
                  <a16:creationId xmlns:a16="http://schemas.microsoft.com/office/drawing/2014/main" id="{DE72E28F-CBBE-7210-22BE-EB09135FF719}"/>
                </a:ext>
              </a:extLst>
            </p:cNvPr>
            <p:cNvSpPr/>
            <p:nvPr/>
          </p:nvSpPr>
          <p:spPr bwMode="auto">
            <a:xfrm>
              <a:off x="324623" y="2187669"/>
              <a:ext cx="335202" cy="21784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9F37DC37-E5A6-630E-B0B0-E56B725D9163}"/>
                </a:ext>
              </a:extLst>
            </p:cNvPr>
            <p:cNvGrpSpPr/>
            <p:nvPr/>
          </p:nvGrpSpPr>
          <p:grpSpPr>
            <a:xfrm>
              <a:off x="343336" y="1696041"/>
              <a:ext cx="632978" cy="489684"/>
              <a:chOff x="420565" y="1657564"/>
              <a:chExt cx="478519" cy="528161"/>
            </a:xfrm>
            <a:solidFill>
              <a:srgbClr val="002060"/>
            </a:solidFill>
          </p:grpSpPr>
          <p:sp>
            <p:nvSpPr>
              <p:cNvPr id="55" name="フリーフォーム 295">
                <a:extLst>
                  <a:ext uri="{FF2B5EF4-FFF2-40B4-BE49-F238E27FC236}">
                    <a16:creationId xmlns:a16="http://schemas.microsoft.com/office/drawing/2014/main" id="{8D7DE62B-CD6F-BE2F-2678-B45F9E72AFE1}"/>
                  </a:ext>
                </a:extLst>
              </p:cNvPr>
              <p:cNvSpPr/>
              <p:nvPr/>
            </p:nvSpPr>
            <p:spPr bwMode="auto">
              <a:xfrm>
                <a:off x="420565" y="1657564"/>
                <a:ext cx="239261" cy="52816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フリーフォーム 296">
                <a:extLst>
                  <a:ext uri="{FF2B5EF4-FFF2-40B4-BE49-F238E27FC236}">
                    <a16:creationId xmlns:a16="http://schemas.microsoft.com/office/drawing/2014/main" id="{E1C41DE9-B4AB-6A2E-09A5-F22D311142C1}"/>
                  </a:ext>
                </a:extLst>
              </p:cNvPr>
              <p:cNvSpPr/>
              <p:nvPr/>
            </p:nvSpPr>
            <p:spPr bwMode="auto">
              <a:xfrm flipH="1">
                <a:off x="659823" y="1657564"/>
                <a:ext cx="239261" cy="52816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5" name="片側の 2 つの角を丸めた四角形 298">
              <a:extLst>
                <a:ext uri="{FF2B5EF4-FFF2-40B4-BE49-F238E27FC236}">
                  <a16:creationId xmlns:a16="http://schemas.microsoft.com/office/drawing/2014/main" id="{39C95FE6-CADF-B909-E33F-21D6551A4D80}"/>
                </a:ext>
              </a:extLst>
            </p:cNvPr>
            <p:cNvSpPr/>
            <p:nvPr/>
          </p:nvSpPr>
          <p:spPr bwMode="auto">
            <a:xfrm>
              <a:off x="293358" y="1047521"/>
              <a:ext cx="732934" cy="816783"/>
            </a:xfrm>
            <a:prstGeom prst="round2SameRect">
              <a:avLst>
                <a:gd name="adj1" fmla="val 28557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涙形 64">
              <a:extLst>
                <a:ext uri="{FF2B5EF4-FFF2-40B4-BE49-F238E27FC236}">
                  <a16:creationId xmlns:a16="http://schemas.microsoft.com/office/drawing/2014/main" id="{703C9611-B455-2903-BFFF-903DAE4D0C3A}"/>
                </a:ext>
              </a:extLst>
            </p:cNvPr>
            <p:cNvSpPr/>
            <p:nvPr/>
          </p:nvSpPr>
          <p:spPr bwMode="auto">
            <a:xfrm flipH="1">
              <a:off x="659825" y="2187669"/>
              <a:ext cx="335202" cy="21784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円/楕円 304">
              <a:extLst>
                <a:ext uri="{FF2B5EF4-FFF2-40B4-BE49-F238E27FC236}">
                  <a16:creationId xmlns:a16="http://schemas.microsoft.com/office/drawing/2014/main" id="{DECEF452-2C4B-55FC-4C4B-5B0D98598B76}"/>
                </a:ext>
              </a:extLst>
            </p:cNvPr>
            <p:cNvSpPr/>
            <p:nvPr/>
          </p:nvSpPr>
          <p:spPr bwMode="auto">
            <a:xfrm>
              <a:off x="384080" y="2245807"/>
              <a:ext cx="67687" cy="67687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円/楕円 305">
              <a:extLst>
                <a:ext uri="{FF2B5EF4-FFF2-40B4-BE49-F238E27FC236}">
                  <a16:creationId xmlns:a16="http://schemas.microsoft.com/office/drawing/2014/main" id="{88914550-9FCD-5892-86A6-6F79923A6EA7}"/>
                </a:ext>
              </a:extLst>
            </p:cNvPr>
            <p:cNvSpPr/>
            <p:nvPr/>
          </p:nvSpPr>
          <p:spPr bwMode="auto">
            <a:xfrm>
              <a:off x="869184" y="2245807"/>
              <a:ext cx="67687" cy="67687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角丸四角形 559">
              <a:extLst>
                <a:ext uri="{FF2B5EF4-FFF2-40B4-BE49-F238E27FC236}">
                  <a16:creationId xmlns:a16="http://schemas.microsoft.com/office/drawing/2014/main" id="{6FC4FD9E-6A8A-F3BB-CA70-00296EF1BEEF}"/>
                </a:ext>
              </a:extLst>
            </p:cNvPr>
            <p:cNvSpPr/>
            <p:nvPr/>
          </p:nvSpPr>
          <p:spPr bwMode="auto">
            <a:xfrm rot="10085881">
              <a:off x="506964" y="1554681"/>
              <a:ext cx="316498" cy="33115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0" name="台形 441">
              <a:extLst>
                <a:ext uri="{FF2B5EF4-FFF2-40B4-BE49-F238E27FC236}">
                  <a16:creationId xmlns:a16="http://schemas.microsoft.com/office/drawing/2014/main" id="{0BBFB230-9251-DB81-FB31-FE4D12A4BFD8}"/>
                </a:ext>
              </a:extLst>
            </p:cNvPr>
            <p:cNvSpPr/>
            <p:nvPr/>
          </p:nvSpPr>
          <p:spPr bwMode="auto">
            <a:xfrm rot="9000000">
              <a:off x="367464" y="1266783"/>
              <a:ext cx="270037" cy="347190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角丸四角形 559">
              <a:extLst>
                <a:ext uri="{FF2B5EF4-FFF2-40B4-BE49-F238E27FC236}">
                  <a16:creationId xmlns:a16="http://schemas.microsoft.com/office/drawing/2014/main" id="{A1629AE1-7FCB-1874-D564-E0C08DAAF8C0}"/>
                </a:ext>
              </a:extLst>
            </p:cNvPr>
            <p:cNvSpPr/>
            <p:nvPr/>
          </p:nvSpPr>
          <p:spPr bwMode="auto">
            <a:xfrm rot="11514119" flipH="1">
              <a:off x="504040" y="1554681"/>
              <a:ext cx="316498" cy="33115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2" name="台形 441">
              <a:extLst>
                <a:ext uri="{FF2B5EF4-FFF2-40B4-BE49-F238E27FC236}">
                  <a16:creationId xmlns:a16="http://schemas.microsoft.com/office/drawing/2014/main" id="{EAD0A56F-2691-5AA9-9F73-D50862BFEAAA}"/>
                </a:ext>
              </a:extLst>
            </p:cNvPr>
            <p:cNvSpPr/>
            <p:nvPr/>
          </p:nvSpPr>
          <p:spPr bwMode="auto">
            <a:xfrm rot="12600000" flipH="1">
              <a:off x="690001" y="1266783"/>
              <a:ext cx="270037" cy="347190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二等辺三角形 42">
              <a:extLst>
                <a:ext uri="{FF2B5EF4-FFF2-40B4-BE49-F238E27FC236}">
                  <a16:creationId xmlns:a16="http://schemas.microsoft.com/office/drawing/2014/main" id="{DD5327D8-3180-924F-6B2E-5C142B120455}"/>
                </a:ext>
              </a:extLst>
            </p:cNvPr>
            <p:cNvSpPr/>
            <p:nvPr/>
          </p:nvSpPr>
          <p:spPr bwMode="auto">
            <a:xfrm rot="10800000">
              <a:off x="568658" y="1217629"/>
              <a:ext cx="189092" cy="246738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4" name="グループ化 43">
              <a:extLst>
                <a:ext uri="{FF2B5EF4-FFF2-40B4-BE49-F238E27FC236}">
                  <a16:creationId xmlns:a16="http://schemas.microsoft.com/office/drawing/2014/main" id="{8ACE0D89-A3EC-CE4A-9596-8D19B32A0F82}"/>
                </a:ext>
              </a:extLst>
            </p:cNvPr>
            <p:cNvGrpSpPr/>
            <p:nvPr/>
          </p:nvGrpSpPr>
          <p:grpSpPr>
            <a:xfrm flipH="1">
              <a:off x="978429" y="749732"/>
              <a:ext cx="334107" cy="343848"/>
              <a:chOff x="8472560" y="1251585"/>
              <a:chExt cx="225670" cy="232250"/>
            </a:xfrm>
          </p:grpSpPr>
          <p:sp>
            <p:nvSpPr>
              <p:cNvPr id="53" name="円/楕円 342">
                <a:extLst>
                  <a:ext uri="{FF2B5EF4-FFF2-40B4-BE49-F238E27FC236}">
                    <a16:creationId xmlns:a16="http://schemas.microsoft.com/office/drawing/2014/main" id="{3043212F-8A9A-C76D-9A71-10C14203D5BB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円/楕円 343">
                <a:extLst>
                  <a:ext uri="{FF2B5EF4-FFF2-40B4-BE49-F238E27FC236}">
                    <a16:creationId xmlns:a16="http://schemas.microsoft.com/office/drawing/2014/main" id="{FCE533EB-7C8E-ECD6-A117-483FBB213B1F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5" name="グループ化 44">
              <a:extLst>
                <a:ext uri="{FF2B5EF4-FFF2-40B4-BE49-F238E27FC236}">
                  <a16:creationId xmlns:a16="http://schemas.microsoft.com/office/drawing/2014/main" id="{F7E14665-0F01-3464-03E6-D2AC0F24F53F}"/>
                </a:ext>
              </a:extLst>
            </p:cNvPr>
            <p:cNvGrpSpPr/>
            <p:nvPr/>
          </p:nvGrpSpPr>
          <p:grpSpPr>
            <a:xfrm>
              <a:off x="7883" y="749732"/>
              <a:ext cx="334107" cy="343848"/>
              <a:chOff x="8472560" y="1251585"/>
              <a:chExt cx="225670" cy="232250"/>
            </a:xfrm>
          </p:grpSpPr>
          <p:sp>
            <p:nvSpPr>
              <p:cNvPr id="51" name="円/楕円 340">
                <a:extLst>
                  <a:ext uri="{FF2B5EF4-FFF2-40B4-BE49-F238E27FC236}">
                    <a16:creationId xmlns:a16="http://schemas.microsoft.com/office/drawing/2014/main" id="{BBCBE3A0-D065-B52F-66C2-83461B7BC97E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円/楕円 341">
                <a:extLst>
                  <a:ext uri="{FF2B5EF4-FFF2-40B4-BE49-F238E27FC236}">
                    <a16:creationId xmlns:a16="http://schemas.microsoft.com/office/drawing/2014/main" id="{4C15759D-3FEE-B4D4-FCBB-4914D2567CE2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6" name="円/楕円 303">
              <a:extLst>
                <a:ext uri="{FF2B5EF4-FFF2-40B4-BE49-F238E27FC236}">
                  <a16:creationId xmlns:a16="http://schemas.microsoft.com/office/drawing/2014/main" id="{6CA29AB8-6835-5FF5-68EB-52C9E4BDB29C}"/>
                </a:ext>
              </a:extLst>
            </p:cNvPr>
            <p:cNvSpPr/>
            <p:nvPr/>
          </p:nvSpPr>
          <p:spPr bwMode="auto">
            <a:xfrm>
              <a:off x="176891" y="341287"/>
              <a:ext cx="965870" cy="96587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アーチ 46">
              <a:extLst>
                <a:ext uri="{FF2B5EF4-FFF2-40B4-BE49-F238E27FC236}">
                  <a16:creationId xmlns:a16="http://schemas.microsoft.com/office/drawing/2014/main" id="{AF3559D7-6F1A-C407-E9FC-E3AB1BE085F0}"/>
                </a:ext>
              </a:extLst>
            </p:cNvPr>
            <p:cNvSpPr/>
            <p:nvPr/>
          </p:nvSpPr>
          <p:spPr bwMode="auto">
            <a:xfrm>
              <a:off x="530156" y="936172"/>
              <a:ext cx="253981" cy="253981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アーチ 47">
              <a:extLst>
                <a:ext uri="{FF2B5EF4-FFF2-40B4-BE49-F238E27FC236}">
                  <a16:creationId xmlns:a16="http://schemas.microsoft.com/office/drawing/2014/main" id="{88939B1C-C02A-0755-A1EA-5AAA62EF653A}"/>
                </a:ext>
              </a:extLst>
            </p:cNvPr>
            <p:cNvSpPr/>
            <p:nvPr/>
          </p:nvSpPr>
          <p:spPr bwMode="auto">
            <a:xfrm>
              <a:off x="267917" y="735402"/>
              <a:ext cx="337373" cy="253981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アーチ 48">
              <a:extLst>
                <a:ext uri="{FF2B5EF4-FFF2-40B4-BE49-F238E27FC236}">
                  <a16:creationId xmlns:a16="http://schemas.microsoft.com/office/drawing/2014/main" id="{80ABD3B7-A33F-1E11-74D4-81CB1CCE16F1}"/>
                </a:ext>
              </a:extLst>
            </p:cNvPr>
            <p:cNvSpPr/>
            <p:nvPr/>
          </p:nvSpPr>
          <p:spPr bwMode="auto">
            <a:xfrm>
              <a:off x="721996" y="735402"/>
              <a:ext cx="337373" cy="253981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E6C3CF74-30C2-3B6F-4E2C-BA36D23EE136}"/>
                </a:ext>
              </a:extLst>
            </p:cNvPr>
            <p:cNvSpPr/>
            <p:nvPr/>
          </p:nvSpPr>
          <p:spPr bwMode="auto">
            <a:xfrm>
              <a:off x="117244" y="229293"/>
              <a:ext cx="1076822" cy="594493"/>
            </a:xfrm>
            <a:custGeom>
              <a:avLst/>
              <a:gdLst>
                <a:gd name="connsiteX0" fmla="*/ 680520 w 1076822"/>
                <a:gd name="connsiteY0" fmla="*/ 909 h 594493"/>
                <a:gd name="connsiteX1" fmla="*/ 868790 w 1076822"/>
                <a:gd name="connsiteY1" fmla="*/ 59172 h 594493"/>
                <a:gd name="connsiteX2" fmla="*/ 1064743 w 1076822"/>
                <a:gd name="connsiteY2" fmla="*/ 476261 h 594493"/>
                <a:gd name="connsiteX3" fmla="*/ 1060101 w 1076822"/>
                <a:gd name="connsiteY3" fmla="*/ 487058 h 594493"/>
                <a:gd name="connsiteX4" fmla="*/ 1053072 w 1076822"/>
                <a:gd name="connsiteY4" fmla="*/ 496477 h 594493"/>
                <a:gd name="connsiteX5" fmla="*/ 593886 w 1076822"/>
                <a:gd name="connsiteY5" fmla="*/ 535320 h 594493"/>
                <a:gd name="connsiteX6" fmla="*/ 538412 w 1076822"/>
                <a:gd name="connsiteY6" fmla="*/ 497466 h 594493"/>
                <a:gd name="connsiteX7" fmla="*/ 482936 w 1076822"/>
                <a:gd name="connsiteY7" fmla="*/ 535321 h 594493"/>
                <a:gd name="connsiteX8" fmla="*/ 23750 w 1076822"/>
                <a:gd name="connsiteY8" fmla="*/ 496478 h 594493"/>
                <a:gd name="connsiteX9" fmla="*/ 16721 w 1076822"/>
                <a:gd name="connsiteY9" fmla="*/ 487059 h 594493"/>
                <a:gd name="connsiteX10" fmla="*/ 12079 w 1076822"/>
                <a:gd name="connsiteY10" fmla="*/ 476262 h 594493"/>
                <a:gd name="connsiteX11" fmla="*/ 208032 w 1076822"/>
                <a:gd name="connsiteY11" fmla="*/ 59173 h 594493"/>
                <a:gd name="connsiteX12" fmla="*/ 517823 w 1076822"/>
                <a:gd name="connsiteY12" fmla="*/ 11867 h 594493"/>
                <a:gd name="connsiteX13" fmla="*/ 537633 w 1076822"/>
                <a:gd name="connsiteY13" fmla="*/ 18884 h 594493"/>
                <a:gd name="connsiteX14" fmla="*/ 603302 w 1076822"/>
                <a:gd name="connsiteY14" fmla="*/ 3254 h 594493"/>
                <a:gd name="connsiteX15" fmla="*/ 680520 w 1076822"/>
                <a:gd name="connsiteY15" fmla="*/ 909 h 594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076822" h="594493">
                  <a:moveTo>
                    <a:pt x="680520" y="909"/>
                  </a:moveTo>
                  <a:cubicBezTo>
                    <a:pt x="743423" y="5142"/>
                    <a:pt x="808197" y="24189"/>
                    <a:pt x="868790" y="59172"/>
                  </a:cubicBezTo>
                  <a:cubicBezTo>
                    <a:pt x="1030370" y="152460"/>
                    <a:pt x="1108678" y="328160"/>
                    <a:pt x="1064743" y="476261"/>
                  </a:cubicBezTo>
                  <a:lnTo>
                    <a:pt x="1060101" y="487058"/>
                  </a:lnTo>
                  <a:lnTo>
                    <a:pt x="1053072" y="496477"/>
                  </a:lnTo>
                  <a:cubicBezTo>
                    <a:pt x="946780" y="608575"/>
                    <a:pt x="755466" y="628608"/>
                    <a:pt x="593886" y="535320"/>
                  </a:cubicBezTo>
                  <a:lnTo>
                    <a:pt x="538412" y="497466"/>
                  </a:lnTo>
                  <a:lnTo>
                    <a:pt x="482936" y="535321"/>
                  </a:lnTo>
                  <a:cubicBezTo>
                    <a:pt x="321356" y="628609"/>
                    <a:pt x="130042" y="608576"/>
                    <a:pt x="23750" y="496478"/>
                  </a:cubicBezTo>
                  <a:lnTo>
                    <a:pt x="16721" y="487059"/>
                  </a:lnTo>
                  <a:lnTo>
                    <a:pt x="12079" y="476262"/>
                  </a:lnTo>
                  <a:cubicBezTo>
                    <a:pt x="-31856" y="328161"/>
                    <a:pt x="46452" y="152461"/>
                    <a:pt x="208032" y="59173"/>
                  </a:cubicBezTo>
                  <a:cubicBezTo>
                    <a:pt x="309020" y="868"/>
                    <a:pt x="421622" y="-13171"/>
                    <a:pt x="517823" y="11867"/>
                  </a:cubicBezTo>
                  <a:lnTo>
                    <a:pt x="537633" y="18884"/>
                  </a:lnTo>
                  <a:lnTo>
                    <a:pt x="603302" y="3254"/>
                  </a:lnTo>
                  <a:cubicBezTo>
                    <a:pt x="628425" y="-46"/>
                    <a:pt x="654310" y="-854"/>
                    <a:pt x="680520" y="909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221</Words>
  <Application>Microsoft Office PowerPoint</Application>
  <PresentationFormat>A4 210 x 297 mm</PresentationFormat>
  <Paragraphs>24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来訪者の方への貼り紙</dc:title>
  <dc:subject>来訪者の方への貼り紙</dc:subject>
  <dc:creator>でじけろお</dc:creator>
  <cp:lastModifiedBy/>
  <cp:revision>1</cp:revision>
  <dcterms:created xsi:type="dcterms:W3CDTF">2014-12-04T06:28:23Z</dcterms:created>
  <dcterms:modified xsi:type="dcterms:W3CDTF">2025-01-19T23:53:36Z</dcterms:modified>
  <cp:version>1</cp:version>
</cp:coreProperties>
</file>

<file path=docProps/thumbnail.jpeg>
</file>