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1" r:id="rId2"/>
    <p:sldId id="320" r:id="rId3"/>
    <p:sldId id="322" r:id="rId4"/>
    <p:sldId id="312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6600"/>
    <a:srgbClr val="FFCC66"/>
    <a:srgbClr val="FF0000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1" d="100"/>
          <a:sy n="41" d="100"/>
        </p:scale>
        <p:origin x="1368" y="27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A708AC5-AF5F-3F76-0E09-C3DF13DF58AB}"/>
              </a:ext>
            </a:extLst>
          </p:cNvPr>
          <p:cNvSpPr txBox="1"/>
          <p:nvPr/>
        </p:nvSpPr>
        <p:spPr>
          <a:xfrm>
            <a:off x="5308482" y="747930"/>
            <a:ext cx="923330" cy="8355683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u="sng" dirty="0">
                <a:ln w="28575">
                  <a:noFill/>
                </a:ln>
                <a:solidFill>
                  <a:srgbClr val="FF0000"/>
                </a:solidFill>
              </a:rPr>
              <a:t>来訪者の方へ</a:t>
            </a:r>
            <a:endParaRPr lang="en-US" altLang="ja-JP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2" name="四角形: 角を丸くする 1">
            <a:extLst>
              <a:ext uri="{FF2B5EF4-FFF2-40B4-BE49-F238E27FC236}">
                <a16:creationId xmlns:a16="http://schemas.microsoft.com/office/drawing/2014/main" id="{BB37EB95-6CAE-784C-84A1-C2B2EF138E25}"/>
              </a:ext>
            </a:extLst>
          </p:cNvPr>
          <p:cNvSpPr/>
          <p:nvPr/>
        </p:nvSpPr>
        <p:spPr>
          <a:xfrm>
            <a:off x="232566" y="190501"/>
            <a:ext cx="6392868" cy="9524998"/>
          </a:xfrm>
          <a:prstGeom prst="roundRect">
            <a:avLst>
              <a:gd name="adj" fmla="val 5041"/>
            </a:avLst>
          </a:prstGeom>
          <a:noFill/>
          <a:ln w="1270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四角形: 角を丸くする 7">
            <a:extLst>
              <a:ext uri="{FF2B5EF4-FFF2-40B4-BE49-F238E27FC236}">
                <a16:creationId xmlns:a16="http://schemas.microsoft.com/office/drawing/2014/main" id="{8B87764D-5F57-FA03-BDB1-E78B964DB364}"/>
              </a:ext>
            </a:extLst>
          </p:cNvPr>
          <p:cNvSpPr/>
          <p:nvPr/>
        </p:nvSpPr>
        <p:spPr>
          <a:xfrm>
            <a:off x="381000" y="342900"/>
            <a:ext cx="6096000" cy="9220200"/>
          </a:xfrm>
          <a:prstGeom prst="roundRect">
            <a:avLst>
              <a:gd name="adj" fmla="val 3374"/>
            </a:avLst>
          </a:prstGeom>
          <a:noFill/>
          <a:ln w="76200">
            <a:solidFill>
              <a:srgbClr val="FFFF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7A644C09-8BAD-04BE-03DD-4C9FABCA14A1}"/>
              </a:ext>
            </a:extLst>
          </p:cNvPr>
          <p:cNvSpPr txBox="1"/>
          <p:nvPr/>
        </p:nvSpPr>
        <p:spPr>
          <a:xfrm>
            <a:off x="583304" y="746470"/>
            <a:ext cx="4678204" cy="8446043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3600" dirty="0">
                <a:ln w="28575">
                  <a:noFill/>
                </a:ln>
              </a:rPr>
              <a:t>この家には認知症の家族がいます</a:t>
            </a:r>
          </a:p>
          <a:p>
            <a:pPr algn="l"/>
            <a:r>
              <a:rPr lang="ja-JP" altLang="en-US" sz="3600" dirty="0">
                <a:ln w="28575">
                  <a:noFill/>
                </a:ln>
              </a:rPr>
              <a:t>警察官重点立寄所の登録済です</a:t>
            </a:r>
          </a:p>
          <a:p>
            <a:pPr algn="l"/>
            <a:r>
              <a:rPr lang="ja-JP" altLang="en-US" sz="3600" dirty="0">
                <a:ln w="28575">
                  <a:noFill/>
                </a:ln>
              </a:rPr>
              <a:t>セールスや勧誘等は全てお断りします</a:t>
            </a:r>
          </a:p>
          <a:p>
            <a:pPr algn="l"/>
            <a:r>
              <a:rPr lang="ja-JP" altLang="en-US" sz="3600" dirty="0">
                <a:ln w="28575">
                  <a:noFill/>
                </a:ln>
              </a:rPr>
              <a:t>介助者立ち会い以外での</a:t>
            </a:r>
            <a:br>
              <a:rPr lang="en-US" altLang="ja-JP" sz="3600" dirty="0">
                <a:ln w="28575">
                  <a:noFill/>
                </a:ln>
              </a:rPr>
            </a:br>
            <a:r>
              <a:rPr lang="ja-JP" altLang="en-US" sz="3600" dirty="0">
                <a:ln w="28575">
                  <a:noFill/>
                </a:ln>
              </a:rPr>
              <a:t>契約・署名捺印等は全て無効となります</a:t>
            </a:r>
          </a:p>
          <a:p>
            <a:pPr algn="l"/>
            <a:r>
              <a:rPr lang="ja-JP" altLang="en-US" sz="3600" dirty="0">
                <a:ln w="28575">
                  <a:noFill/>
                </a:ln>
              </a:rPr>
              <a:t>弁護士や関係各所と連携対応し</a:t>
            </a:r>
            <a:br>
              <a:rPr lang="en-US" altLang="ja-JP" sz="3600" dirty="0">
                <a:ln w="28575">
                  <a:noFill/>
                </a:ln>
              </a:rPr>
            </a:br>
            <a:r>
              <a:rPr lang="ja-JP" altLang="en-US" sz="3600" dirty="0">
                <a:ln w="28575">
                  <a:noFill/>
                </a:ln>
              </a:rPr>
              <a:t>妥協は一切致しません</a:t>
            </a:r>
            <a:endParaRPr lang="en-US" altLang="ja-JP" sz="36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79889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四角形: 角を丸くする 1">
            <a:extLst>
              <a:ext uri="{FF2B5EF4-FFF2-40B4-BE49-F238E27FC236}">
                <a16:creationId xmlns:a16="http://schemas.microsoft.com/office/drawing/2014/main" id="{976072A4-E4FA-C01E-B845-0CCEB1D00011}"/>
              </a:ext>
            </a:extLst>
          </p:cNvPr>
          <p:cNvSpPr/>
          <p:nvPr/>
        </p:nvSpPr>
        <p:spPr>
          <a:xfrm>
            <a:off x="232566" y="190501"/>
            <a:ext cx="6392868" cy="9524998"/>
          </a:xfrm>
          <a:prstGeom prst="roundRect">
            <a:avLst>
              <a:gd name="adj" fmla="val 5041"/>
            </a:avLst>
          </a:prstGeom>
          <a:noFill/>
          <a:ln w="1270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0BC63FE-6C79-A051-23F8-3AE9E476B69C}"/>
              </a:ext>
            </a:extLst>
          </p:cNvPr>
          <p:cNvSpPr txBox="1"/>
          <p:nvPr/>
        </p:nvSpPr>
        <p:spPr>
          <a:xfrm>
            <a:off x="393198" y="587514"/>
            <a:ext cx="3262432" cy="8903365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3600" dirty="0">
                <a:ln w="28575">
                  <a:noFill/>
                </a:ln>
              </a:rPr>
              <a:t>セールスや勧誘等は全てお断りします</a:t>
            </a:r>
          </a:p>
          <a:p>
            <a:pPr algn="l"/>
            <a:r>
              <a:rPr lang="ja-JP" altLang="en-US" sz="3600" dirty="0">
                <a:ln w="28575">
                  <a:noFill/>
                </a:ln>
              </a:rPr>
              <a:t>介助者立ち会い以外での</a:t>
            </a:r>
            <a:br>
              <a:rPr lang="en-US" altLang="ja-JP" sz="3600" dirty="0">
                <a:ln w="28575">
                  <a:noFill/>
                </a:ln>
              </a:rPr>
            </a:br>
            <a:r>
              <a:rPr lang="ja-JP" altLang="en-US" sz="3600" dirty="0">
                <a:ln w="28575">
                  <a:noFill/>
                </a:ln>
              </a:rPr>
              <a:t>契約・署名捺印等は全て無効となります</a:t>
            </a:r>
          </a:p>
          <a:p>
            <a:pPr algn="l"/>
            <a:r>
              <a:rPr lang="ja-JP" altLang="en-US" sz="3600" dirty="0">
                <a:ln w="28575">
                  <a:noFill/>
                </a:ln>
              </a:rPr>
              <a:t>弁護士や関係各所と連携対応し</a:t>
            </a:r>
            <a:br>
              <a:rPr lang="en-US" altLang="ja-JP" sz="3600" dirty="0">
                <a:ln w="28575">
                  <a:noFill/>
                </a:ln>
              </a:rPr>
            </a:br>
            <a:r>
              <a:rPr lang="ja-JP" altLang="en-US" sz="3600" dirty="0">
                <a:ln w="28575">
                  <a:noFill/>
                </a:ln>
              </a:rPr>
              <a:t>妥協は一切致しません</a:t>
            </a:r>
            <a:endParaRPr lang="en-US" altLang="ja-JP" sz="36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6" name="四角形: 上の 2 つの角を丸める 5">
            <a:extLst>
              <a:ext uri="{FF2B5EF4-FFF2-40B4-BE49-F238E27FC236}">
                <a16:creationId xmlns:a16="http://schemas.microsoft.com/office/drawing/2014/main" id="{B7E73B21-7A12-356F-E588-11748DD4BEA3}"/>
              </a:ext>
            </a:extLst>
          </p:cNvPr>
          <p:cNvSpPr/>
          <p:nvPr/>
        </p:nvSpPr>
        <p:spPr>
          <a:xfrm rot="5400000">
            <a:off x="1339072" y="4429141"/>
            <a:ext cx="9512302" cy="1060421"/>
          </a:xfrm>
          <a:prstGeom prst="round2SameRect">
            <a:avLst>
              <a:gd name="adj1" fmla="val 31039"/>
              <a:gd name="adj2" fmla="val 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0DCD103-7224-4AAD-8C89-FC8DFFC42BE6}"/>
              </a:ext>
            </a:extLst>
          </p:cNvPr>
          <p:cNvSpPr txBox="1"/>
          <p:nvPr/>
        </p:nvSpPr>
        <p:spPr>
          <a:xfrm>
            <a:off x="5587391" y="583530"/>
            <a:ext cx="1015663" cy="8734959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来訪者の方へ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E7918014-7B17-C341-93DB-7062C9150D30}"/>
              </a:ext>
            </a:extLst>
          </p:cNvPr>
          <p:cNvSpPr txBox="1"/>
          <p:nvPr/>
        </p:nvSpPr>
        <p:spPr>
          <a:xfrm>
            <a:off x="3668330" y="587510"/>
            <a:ext cx="1692771" cy="8903365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4400" dirty="0">
                <a:ln w="28575">
                  <a:noFill/>
                </a:ln>
                <a:solidFill>
                  <a:srgbClr val="FF0000"/>
                </a:solidFill>
              </a:rPr>
              <a:t>この家には認知症の家族がいます</a:t>
            </a:r>
          </a:p>
          <a:p>
            <a:pPr algn="l"/>
            <a:r>
              <a:rPr lang="ja-JP" altLang="en-US" sz="4400" dirty="0">
                <a:ln w="28575">
                  <a:noFill/>
                </a:ln>
                <a:solidFill>
                  <a:srgbClr val="FF0000"/>
                </a:solidFill>
              </a:rPr>
              <a:t>警察官重点立寄所の登録済です</a:t>
            </a:r>
            <a:endParaRPr lang="en-US" altLang="ja-JP" sz="36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4589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7B513A6-965B-A49B-083C-4BE5925D070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E6C7F33-96F8-9B37-691C-16F085E3B049}"/>
              </a:ext>
            </a:extLst>
          </p:cNvPr>
          <p:cNvSpPr txBox="1"/>
          <p:nvPr/>
        </p:nvSpPr>
        <p:spPr>
          <a:xfrm>
            <a:off x="5713237" y="407495"/>
            <a:ext cx="822515" cy="3833348"/>
          </a:xfrm>
          <a:prstGeom prst="rect">
            <a:avLst/>
          </a:prstGeom>
          <a:solidFill>
            <a:srgbClr val="FFFF00"/>
          </a:solidFill>
          <a:ln w="19050">
            <a:solidFill>
              <a:schemeClr val="tx1"/>
            </a:solidFill>
          </a:ln>
        </p:spPr>
        <p:txBody>
          <a:bodyPr vert="eaVert" wrap="none" lIns="72000" tIns="72000" rIns="72000" bIns="0" rtlCol="0" anchor="ctr" anchorCtr="0">
            <a:spAutoFit/>
          </a:bodyPr>
          <a:lstStyle>
            <a:defPPr>
              <a:defRPr lang="ja-JP"/>
            </a:defPPr>
            <a:lvl1pPr algn="ctr">
              <a:spcAft>
                <a:spcPts val="1800"/>
              </a:spcAft>
              <a:defRPr sz="4400" b="1">
                <a:ln w="28575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 来訪者の方</a:t>
            </a:r>
            <a:r>
              <a:rPr lang="ja-JP" altLang="en-US"/>
              <a:t>へ </a:t>
            </a:r>
            <a:endParaRPr lang="en-US" altLang="ja-JP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923302C-A70D-69DB-0B85-10920E244641}"/>
              </a:ext>
            </a:extLst>
          </p:cNvPr>
          <p:cNvSpPr txBox="1"/>
          <p:nvPr/>
        </p:nvSpPr>
        <p:spPr>
          <a:xfrm>
            <a:off x="495601" y="407495"/>
            <a:ext cx="3262432" cy="9091010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3600" dirty="0">
                <a:ln w="28575">
                  <a:noFill/>
                </a:ln>
              </a:rPr>
              <a:t>セールスや勧誘等は全てお断りします</a:t>
            </a:r>
          </a:p>
          <a:p>
            <a:pPr algn="l"/>
            <a:r>
              <a:rPr lang="ja-JP" altLang="en-US" sz="3600" dirty="0">
                <a:ln w="28575">
                  <a:noFill/>
                </a:ln>
              </a:rPr>
              <a:t>介助者立ち会い以外での</a:t>
            </a:r>
            <a:br>
              <a:rPr lang="en-US" altLang="ja-JP" sz="3600" dirty="0">
                <a:ln w="28575">
                  <a:noFill/>
                </a:ln>
              </a:rPr>
            </a:br>
            <a:r>
              <a:rPr lang="ja-JP" altLang="en-US" sz="3600" dirty="0">
                <a:ln w="28575">
                  <a:noFill/>
                </a:ln>
              </a:rPr>
              <a:t>契約・署名捺印等は全て無効となります</a:t>
            </a:r>
          </a:p>
          <a:p>
            <a:pPr algn="l"/>
            <a:r>
              <a:rPr lang="ja-JP" altLang="en-US" sz="3600" dirty="0">
                <a:ln w="28575">
                  <a:noFill/>
                </a:ln>
              </a:rPr>
              <a:t>弁護士や関係各所と連携対応し</a:t>
            </a:r>
            <a:br>
              <a:rPr lang="en-US" altLang="ja-JP" sz="3600" dirty="0">
                <a:ln w="28575">
                  <a:noFill/>
                </a:ln>
              </a:rPr>
            </a:br>
            <a:r>
              <a:rPr lang="ja-JP" altLang="en-US" sz="3600" dirty="0">
                <a:ln w="28575">
                  <a:noFill/>
                </a:ln>
              </a:rPr>
              <a:t>妥協は一切致しません</a:t>
            </a:r>
            <a:endParaRPr lang="en-US" altLang="ja-JP" sz="36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F2CDC1D-EC0C-D3E1-DDD3-ED799E887286}"/>
              </a:ext>
            </a:extLst>
          </p:cNvPr>
          <p:cNvGrpSpPr/>
          <p:nvPr/>
        </p:nvGrpSpPr>
        <p:grpSpPr>
          <a:xfrm>
            <a:off x="276367" y="7160131"/>
            <a:ext cx="1415106" cy="2394213"/>
            <a:chOff x="3672669" y="3084576"/>
            <a:chExt cx="2240646" cy="3790939"/>
          </a:xfrm>
        </p:grpSpPr>
        <p:sp>
          <p:nvSpPr>
            <p:cNvPr id="5" name="円/楕円 506">
              <a:extLst>
                <a:ext uri="{FF2B5EF4-FFF2-40B4-BE49-F238E27FC236}">
                  <a16:creationId xmlns:a16="http://schemas.microsoft.com/office/drawing/2014/main" id="{2F83DC0C-EF40-FEAA-76FA-66DC893CC13F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" name="フリーフォーム 507">
              <a:extLst>
                <a:ext uri="{FF2B5EF4-FFF2-40B4-BE49-F238E27FC236}">
                  <a16:creationId xmlns:a16="http://schemas.microsoft.com/office/drawing/2014/main" id="{46E169A0-CAEE-50E1-2891-5C19A37C3698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 508">
              <a:extLst>
                <a:ext uri="{FF2B5EF4-FFF2-40B4-BE49-F238E27FC236}">
                  <a16:creationId xmlns:a16="http://schemas.microsoft.com/office/drawing/2014/main" id="{ED27B6DE-CEC6-B8F1-BB4E-0720D3E4B576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672EEC3A-9C65-BA04-3C67-F2C80182BE25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3BA6F71D-4298-828B-4FC0-7E77F2FF7484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AB0AA385-CBD5-406E-64FD-6E950975A4E8}"/>
                </a:ext>
              </a:extLst>
            </p:cNvPr>
            <p:cNvSpPr/>
            <p:nvPr/>
          </p:nvSpPr>
          <p:spPr bwMode="auto">
            <a:xfrm>
              <a:off x="4040570" y="5105450"/>
              <a:ext cx="1503518" cy="1069654"/>
            </a:xfrm>
            <a:prstGeom prst="trapezoid">
              <a:avLst>
                <a:gd name="adj" fmla="val 27189"/>
              </a:avLst>
            </a:prstGeom>
            <a:solidFill>
              <a:srgbClr val="FF00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片側の 2 つの角を丸めた四角形 513">
              <a:extLst>
                <a:ext uri="{FF2B5EF4-FFF2-40B4-BE49-F238E27FC236}">
                  <a16:creationId xmlns:a16="http://schemas.microsoft.com/office/drawing/2014/main" id="{5B3AF9B6-72B2-8A55-EB76-37BC0AD856F9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00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C5950EE2-CF2B-CB35-EEA4-12E9928D7BF2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C5079D2B-F71A-BCA9-BBBD-CE71A4CD320C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月 548">
              <a:extLst>
                <a:ext uri="{FF2B5EF4-FFF2-40B4-BE49-F238E27FC236}">
                  <a16:creationId xmlns:a16="http://schemas.microsoft.com/office/drawing/2014/main" id="{D55F06BE-F6C4-5BE3-E848-3202C1653B08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月 550">
              <a:extLst>
                <a:ext uri="{FF2B5EF4-FFF2-40B4-BE49-F238E27FC236}">
                  <a16:creationId xmlns:a16="http://schemas.microsoft.com/office/drawing/2014/main" id="{8C0540E0-E0A6-3592-4CAC-44420A7BD704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7A4564B3-0F7D-2F4C-F30A-98C24CEB987D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37" name="角丸四角形 559">
                <a:extLst>
                  <a:ext uri="{FF2B5EF4-FFF2-40B4-BE49-F238E27FC236}">
                    <a16:creationId xmlns:a16="http://schemas.microsoft.com/office/drawing/2014/main" id="{AAE3F7AA-DEE8-82E8-73A3-800FCE95D9F1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" name="台形 441">
                <a:extLst>
                  <a:ext uri="{FF2B5EF4-FFF2-40B4-BE49-F238E27FC236}">
                    <a16:creationId xmlns:a16="http://schemas.microsoft.com/office/drawing/2014/main" id="{CEF643DC-DA9C-2744-E9A6-87290D04A92D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FF00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台形 441">
                <a:extLst>
                  <a:ext uri="{FF2B5EF4-FFF2-40B4-BE49-F238E27FC236}">
                    <a16:creationId xmlns:a16="http://schemas.microsoft.com/office/drawing/2014/main" id="{5BBE0168-866D-489D-9582-33227680C375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B603AE6F-71C9-199A-AD1C-E305E1F3454C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34" name="角丸四角形 559">
                <a:extLst>
                  <a:ext uri="{FF2B5EF4-FFF2-40B4-BE49-F238E27FC236}">
                    <a16:creationId xmlns:a16="http://schemas.microsoft.com/office/drawing/2014/main" id="{96AB2272-DD1E-3F0E-94E9-282B207C1786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5" name="台形 441">
                <a:extLst>
                  <a:ext uri="{FF2B5EF4-FFF2-40B4-BE49-F238E27FC236}">
                    <a16:creationId xmlns:a16="http://schemas.microsoft.com/office/drawing/2014/main" id="{A64CC3BC-F3AA-894D-0D24-BE0EEA6B6F8B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FF00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台形 441">
                <a:extLst>
                  <a:ext uri="{FF2B5EF4-FFF2-40B4-BE49-F238E27FC236}">
                    <a16:creationId xmlns:a16="http://schemas.microsoft.com/office/drawing/2014/main" id="{7CEFB04B-ACDE-B40E-56B7-61D179B13992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20A425E7-4858-8E6E-ECAA-03F9BEFCBC37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32" name="円/楕円 536">
                <a:extLst>
                  <a:ext uri="{FF2B5EF4-FFF2-40B4-BE49-F238E27FC236}">
                    <a16:creationId xmlns:a16="http://schemas.microsoft.com/office/drawing/2014/main" id="{0572CB47-F534-88FF-6E60-33AEA786E8FF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円/楕円 537">
                <a:extLst>
                  <a:ext uri="{FF2B5EF4-FFF2-40B4-BE49-F238E27FC236}">
                    <a16:creationId xmlns:a16="http://schemas.microsoft.com/office/drawing/2014/main" id="{60F1E225-FF61-B7CB-24C6-494D78AD359E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16D0219A-5573-B95B-EC4C-86E7E3B55EF9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30" name="円/楕円 534">
                <a:extLst>
                  <a:ext uri="{FF2B5EF4-FFF2-40B4-BE49-F238E27FC236}">
                    <a16:creationId xmlns:a16="http://schemas.microsoft.com/office/drawing/2014/main" id="{A996FC57-4A07-E821-0A98-8A041DBCFF50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円/楕円 535">
                <a:extLst>
                  <a:ext uri="{FF2B5EF4-FFF2-40B4-BE49-F238E27FC236}">
                    <a16:creationId xmlns:a16="http://schemas.microsoft.com/office/drawing/2014/main" id="{573DC671-F7EB-4C7E-3875-88C78243E433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円/楕円 525">
              <a:extLst>
                <a:ext uri="{FF2B5EF4-FFF2-40B4-BE49-F238E27FC236}">
                  <a16:creationId xmlns:a16="http://schemas.microsoft.com/office/drawing/2014/main" id="{4A1C66F0-59D6-739D-C2F2-E859B571982D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アーチ 23">
              <a:extLst>
                <a:ext uri="{FF2B5EF4-FFF2-40B4-BE49-F238E27FC236}">
                  <a16:creationId xmlns:a16="http://schemas.microsoft.com/office/drawing/2014/main" id="{5589EC68-15BA-9314-7DB8-9A9F13980627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D9789727-0B70-7A44-EB58-D1EB77B2AE4C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5DB141E0-9941-2BAF-C82B-A0BDC7632115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円/楕円 607">
              <a:extLst>
                <a:ext uri="{FF2B5EF4-FFF2-40B4-BE49-F238E27FC236}">
                  <a16:creationId xmlns:a16="http://schemas.microsoft.com/office/drawing/2014/main" id="{17A4372B-3DC3-4FE1-B0AC-A8A8187C9C00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" name="円/楕円 532">
              <a:extLst>
                <a:ext uri="{FF2B5EF4-FFF2-40B4-BE49-F238E27FC236}">
                  <a16:creationId xmlns:a16="http://schemas.microsoft.com/office/drawing/2014/main" id="{00E6804F-34D4-3A73-2D95-558D8C975C7C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円/楕円 533">
              <a:extLst>
                <a:ext uri="{FF2B5EF4-FFF2-40B4-BE49-F238E27FC236}">
                  <a16:creationId xmlns:a16="http://schemas.microsoft.com/office/drawing/2014/main" id="{21E107E6-3AC0-61F2-62FA-132EE08F2031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6A738CD-3A4B-D706-999B-406007E92BFC}"/>
              </a:ext>
            </a:extLst>
          </p:cNvPr>
          <p:cNvSpPr txBox="1"/>
          <p:nvPr/>
        </p:nvSpPr>
        <p:spPr>
          <a:xfrm>
            <a:off x="3785615" y="407495"/>
            <a:ext cx="1754326" cy="9091010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4600" dirty="0">
                <a:ln w="28575">
                  <a:noFill/>
                </a:ln>
                <a:solidFill>
                  <a:srgbClr val="FF0000"/>
                </a:solidFill>
              </a:rPr>
              <a:t>この家には認知症の家族がいます</a:t>
            </a:r>
          </a:p>
          <a:p>
            <a:pPr algn="l"/>
            <a:r>
              <a:rPr lang="ja-JP" altLang="en-US" sz="4600" dirty="0">
                <a:ln w="28575">
                  <a:noFill/>
                </a:ln>
                <a:solidFill>
                  <a:srgbClr val="FF0000"/>
                </a:solidFill>
              </a:rPr>
              <a:t>警察官重点立寄所の登録済です</a:t>
            </a:r>
            <a:endParaRPr lang="en-US" altLang="ja-JP" sz="46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31214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フリーフォーム: 図形 28">
            <a:extLst>
              <a:ext uri="{FF2B5EF4-FFF2-40B4-BE49-F238E27FC236}">
                <a16:creationId xmlns:a16="http://schemas.microsoft.com/office/drawing/2014/main" id="{54B07D8E-71B1-7FF4-2D51-F70A30BAC192}"/>
              </a:ext>
            </a:extLst>
          </p:cNvPr>
          <p:cNvSpPr/>
          <p:nvPr/>
        </p:nvSpPr>
        <p:spPr>
          <a:xfrm>
            <a:off x="1078276" y="407495"/>
            <a:ext cx="5424897" cy="9180154"/>
          </a:xfrm>
          <a:custGeom>
            <a:avLst/>
            <a:gdLst>
              <a:gd name="connsiteX0" fmla="*/ 623744 w 5424897"/>
              <a:gd name="connsiteY0" fmla="*/ 0 h 9180154"/>
              <a:gd name="connsiteX1" fmla="*/ 5142398 w 5424897"/>
              <a:gd name="connsiteY1" fmla="*/ 0 h 9180154"/>
              <a:gd name="connsiteX2" fmla="*/ 5424897 w 5424897"/>
              <a:gd name="connsiteY2" fmla="*/ 282499 h 9180154"/>
              <a:gd name="connsiteX3" fmla="*/ 5424897 w 5424897"/>
              <a:gd name="connsiteY3" fmla="*/ 8897655 h 9180154"/>
              <a:gd name="connsiteX4" fmla="*/ 5142398 w 5424897"/>
              <a:gd name="connsiteY4" fmla="*/ 9180154 h 9180154"/>
              <a:gd name="connsiteX5" fmla="*/ 623744 w 5424897"/>
              <a:gd name="connsiteY5" fmla="*/ 9180154 h 9180154"/>
              <a:gd name="connsiteX6" fmla="*/ 341245 w 5424897"/>
              <a:gd name="connsiteY6" fmla="*/ 8897655 h 9180154"/>
              <a:gd name="connsiteX7" fmla="*/ 341245 w 5424897"/>
              <a:gd name="connsiteY7" fmla="*/ 6645400 h 9180154"/>
              <a:gd name="connsiteX8" fmla="*/ 234167 w 5424897"/>
              <a:gd name="connsiteY8" fmla="*/ 6743280 h 9180154"/>
              <a:gd name="connsiteX9" fmla="*/ 54482 w 5424897"/>
              <a:gd name="connsiteY9" fmla="*/ 7004262 h 9180154"/>
              <a:gd name="connsiteX10" fmla="*/ 339347 w 5424897"/>
              <a:gd name="connsiteY10" fmla="*/ 6270882 h 9180154"/>
              <a:gd name="connsiteX11" fmla="*/ 341245 w 5424897"/>
              <a:gd name="connsiteY11" fmla="*/ 6269982 h 9180154"/>
              <a:gd name="connsiteX12" fmla="*/ 341245 w 5424897"/>
              <a:gd name="connsiteY12" fmla="*/ 282499 h 9180154"/>
              <a:gd name="connsiteX13" fmla="*/ 623744 w 5424897"/>
              <a:gd name="connsiteY13" fmla="*/ 0 h 91801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5424897" h="9180154">
                <a:moveTo>
                  <a:pt x="623744" y="0"/>
                </a:moveTo>
                <a:lnTo>
                  <a:pt x="5142398" y="0"/>
                </a:lnTo>
                <a:cubicBezTo>
                  <a:pt x="5298418" y="0"/>
                  <a:pt x="5424897" y="126479"/>
                  <a:pt x="5424897" y="282499"/>
                </a:cubicBezTo>
                <a:lnTo>
                  <a:pt x="5424897" y="8897655"/>
                </a:lnTo>
                <a:cubicBezTo>
                  <a:pt x="5424897" y="9053675"/>
                  <a:pt x="5298418" y="9180154"/>
                  <a:pt x="5142398" y="9180154"/>
                </a:cubicBezTo>
                <a:lnTo>
                  <a:pt x="623744" y="9180154"/>
                </a:lnTo>
                <a:cubicBezTo>
                  <a:pt x="467724" y="9180154"/>
                  <a:pt x="341245" y="9053675"/>
                  <a:pt x="341245" y="8897655"/>
                </a:cubicBezTo>
                <a:lnTo>
                  <a:pt x="341245" y="6645400"/>
                </a:lnTo>
                <a:lnTo>
                  <a:pt x="234167" y="6743280"/>
                </a:lnTo>
                <a:cubicBezTo>
                  <a:pt x="159738" y="6822150"/>
                  <a:pt x="98654" y="6910404"/>
                  <a:pt x="54482" y="7004262"/>
                </a:cubicBezTo>
                <a:cubicBezTo>
                  <a:pt x="-81572" y="6768610"/>
                  <a:pt x="45967" y="6440265"/>
                  <a:pt x="339347" y="6270882"/>
                </a:cubicBezTo>
                <a:lnTo>
                  <a:pt x="341245" y="6269982"/>
                </a:lnTo>
                <a:lnTo>
                  <a:pt x="341245" y="282499"/>
                </a:lnTo>
                <a:cubicBezTo>
                  <a:pt x="341245" y="126479"/>
                  <a:pt x="467724" y="0"/>
                  <a:pt x="623744" y="0"/>
                </a:cubicBezTo>
                <a:close/>
              </a:path>
            </a:pathLst>
          </a:cu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D8BE3D69-3B27-6DAC-7760-A53CF059F4E9}"/>
              </a:ext>
            </a:extLst>
          </p:cNvPr>
          <p:cNvSpPr txBox="1"/>
          <p:nvPr/>
        </p:nvSpPr>
        <p:spPr>
          <a:xfrm>
            <a:off x="1605450" y="799380"/>
            <a:ext cx="4632037" cy="8435939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600"/>
              </a:spcAft>
            </a:pPr>
            <a:r>
              <a:rPr lang="ja-JP" altLang="en-US" sz="4000" u="sng" dirty="0">
                <a:ln w="28575">
                  <a:noFill/>
                </a:ln>
                <a:solidFill>
                  <a:srgbClr val="FF0000"/>
                </a:solidFill>
              </a:rPr>
              <a:t>来訪者の方へ</a:t>
            </a:r>
            <a:endParaRPr lang="en-US" altLang="ja-JP" sz="4000" u="sng" dirty="0">
              <a:ln w="28575">
                <a:noFill/>
              </a:ln>
              <a:solidFill>
                <a:srgbClr val="FF0000"/>
              </a:solidFill>
            </a:endParaRPr>
          </a:p>
          <a:p>
            <a:pPr algn="l">
              <a:spcAft>
                <a:spcPts val="600"/>
              </a:spcAft>
            </a:pPr>
            <a:r>
              <a:rPr lang="ja-JP" altLang="en-US" sz="3200" dirty="0">
                <a:ln w="28575">
                  <a:noFill/>
                </a:ln>
              </a:rPr>
              <a:t>この家には認知症の家族がいます</a:t>
            </a:r>
          </a:p>
          <a:p>
            <a:pPr algn="l">
              <a:spcAft>
                <a:spcPts val="600"/>
              </a:spcAft>
            </a:pPr>
            <a:r>
              <a:rPr lang="ja-JP" altLang="en-US" sz="3200" dirty="0">
                <a:ln w="28575">
                  <a:noFill/>
                </a:ln>
              </a:rPr>
              <a:t>警察官重点立寄所の登録済です</a:t>
            </a:r>
          </a:p>
          <a:p>
            <a:pPr algn="l">
              <a:spcAft>
                <a:spcPts val="600"/>
              </a:spcAft>
            </a:pPr>
            <a:r>
              <a:rPr lang="ja-JP" altLang="en-US" sz="3200" dirty="0">
                <a:ln w="28575">
                  <a:noFill/>
                </a:ln>
              </a:rPr>
              <a:t>セールスや勧誘等は全てお断りします</a:t>
            </a:r>
          </a:p>
          <a:p>
            <a:pPr algn="l">
              <a:spcAft>
                <a:spcPts val="600"/>
              </a:spcAft>
            </a:pPr>
            <a:r>
              <a:rPr lang="ja-JP" altLang="en-US" sz="3200" dirty="0">
                <a:ln w="28575">
                  <a:noFill/>
                </a:ln>
              </a:rPr>
              <a:t>介助者立ち会い以外での契約・署名捺印等は全て無効となります</a:t>
            </a:r>
          </a:p>
          <a:p>
            <a:pPr algn="l">
              <a:spcAft>
                <a:spcPts val="600"/>
              </a:spcAft>
            </a:pPr>
            <a:r>
              <a:rPr lang="ja-JP" altLang="en-US" sz="3200" dirty="0">
                <a:ln w="28575">
                  <a:noFill/>
                </a:ln>
              </a:rPr>
              <a:t>弁護士や関係各所と連携対応し</a:t>
            </a:r>
            <a:br>
              <a:rPr lang="en-US" altLang="ja-JP" sz="3200" dirty="0">
                <a:ln w="28575">
                  <a:noFill/>
                </a:ln>
              </a:rPr>
            </a:br>
            <a:r>
              <a:rPr lang="ja-JP" altLang="en-US" sz="3200" dirty="0">
                <a:ln w="28575">
                  <a:noFill/>
                </a:ln>
              </a:rPr>
              <a:t>妥協は一切致しません</a:t>
            </a:r>
            <a:endParaRPr lang="en-US" altLang="ja-JP" sz="32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10D3F4DD-36D8-CF87-F668-F911AC1858BB}"/>
              </a:ext>
            </a:extLst>
          </p:cNvPr>
          <p:cNvGrpSpPr/>
          <p:nvPr/>
        </p:nvGrpSpPr>
        <p:grpSpPr>
          <a:xfrm>
            <a:off x="354827" y="7546008"/>
            <a:ext cx="1223970" cy="2041641"/>
            <a:chOff x="7883" y="229293"/>
            <a:chExt cx="1304653" cy="2176224"/>
          </a:xfrm>
        </p:grpSpPr>
        <p:sp>
          <p:nvSpPr>
            <p:cNvPr id="4" name="涙形 64">
              <a:extLst>
                <a:ext uri="{FF2B5EF4-FFF2-40B4-BE49-F238E27FC236}">
                  <a16:creationId xmlns:a16="http://schemas.microsoft.com/office/drawing/2014/main" id="{621E283A-C8BC-03D4-7566-910AA0541B38}"/>
                </a:ext>
              </a:extLst>
            </p:cNvPr>
            <p:cNvSpPr/>
            <p:nvPr/>
          </p:nvSpPr>
          <p:spPr bwMode="auto">
            <a:xfrm>
              <a:off x="324623" y="2187669"/>
              <a:ext cx="335202" cy="21784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EE1B291C-528C-144F-282E-67B236FD9CBB}"/>
                </a:ext>
              </a:extLst>
            </p:cNvPr>
            <p:cNvGrpSpPr/>
            <p:nvPr/>
          </p:nvGrpSpPr>
          <p:grpSpPr>
            <a:xfrm>
              <a:off x="343336" y="1696041"/>
              <a:ext cx="632978" cy="489684"/>
              <a:chOff x="420565" y="1657564"/>
              <a:chExt cx="478519" cy="528161"/>
            </a:xfrm>
            <a:solidFill>
              <a:srgbClr val="002060"/>
            </a:solidFill>
          </p:grpSpPr>
          <p:sp>
            <p:nvSpPr>
              <p:cNvPr id="26" name="フリーフォーム 295">
                <a:extLst>
                  <a:ext uri="{FF2B5EF4-FFF2-40B4-BE49-F238E27FC236}">
                    <a16:creationId xmlns:a16="http://schemas.microsoft.com/office/drawing/2014/main" id="{82C22679-29F9-C94C-65FC-85F2A86FB461}"/>
                  </a:ext>
                </a:extLst>
              </p:cNvPr>
              <p:cNvSpPr/>
              <p:nvPr/>
            </p:nvSpPr>
            <p:spPr bwMode="auto">
              <a:xfrm>
                <a:off x="420565" y="1657564"/>
                <a:ext cx="239261" cy="528161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フリーフォーム 296">
                <a:extLst>
                  <a:ext uri="{FF2B5EF4-FFF2-40B4-BE49-F238E27FC236}">
                    <a16:creationId xmlns:a16="http://schemas.microsoft.com/office/drawing/2014/main" id="{D764ECB3-6B0B-3086-1676-84D20EC007AD}"/>
                  </a:ext>
                </a:extLst>
              </p:cNvPr>
              <p:cNvSpPr/>
              <p:nvPr/>
            </p:nvSpPr>
            <p:spPr bwMode="auto">
              <a:xfrm flipH="1">
                <a:off x="659823" y="1657564"/>
                <a:ext cx="239261" cy="528161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" name="片側の 2 つの角を丸めた四角形 298">
              <a:extLst>
                <a:ext uri="{FF2B5EF4-FFF2-40B4-BE49-F238E27FC236}">
                  <a16:creationId xmlns:a16="http://schemas.microsoft.com/office/drawing/2014/main" id="{E975132A-617F-57B3-D6B0-808F80D881C9}"/>
                </a:ext>
              </a:extLst>
            </p:cNvPr>
            <p:cNvSpPr/>
            <p:nvPr/>
          </p:nvSpPr>
          <p:spPr bwMode="auto">
            <a:xfrm>
              <a:off x="293358" y="1047521"/>
              <a:ext cx="732934" cy="816783"/>
            </a:xfrm>
            <a:prstGeom prst="round2SameRect">
              <a:avLst>
                <a:gd name="adj1" fmla="val 28557"/>
                <a:gd name="adj2" fmla="val 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涙形 64">
              <a:extLst>
                <a:ext uri="{FF2B5EF4-FFF2-40B4-BE49-F238E27FC236}">
                  <a16:creationId xmlns:a16="http://schemas.microsoft.com/office/drawing/2014/main" id="{3F0EF624-4F41-6C19-0FFB-737CC92BFDDD}"/>
                </a:ext>
              </a:extLst>
            </p:cNvPr>
            <p:cNvSpPr/>
            <p:nvPr/>
          </p:nvSpPr>
          <p:spPr bwMode="auto">
            <a:xfrm flipH="1">
              <a:off x="659825" y="2187669"/>
              <a:ext cx="335202" cy="21784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円/楕円 304">
              <a:extLst>
                <a:ext uri="{FF2B5EF4-FFF2-40B4-BE49-F238E27FC236}">
                  <a16:creationId xmlns:a16="http://schemas.microsoft.com/office/drawing/2014/main" id="{65434912-F7F8-795B-AF1E-6991FDECCF45}"/>
                </a:ext>
              </a:extLst>
            </p:cNvPr>
            <p:cNvSpPr/>
            <p:nvPr/>
          </p:nvSpPr>
          <p:spPr bwMode="auto">
            <a:xfrm>
              <a:off x="384080" y="2245807"/>
              <a:ext cx="67687" cy="67687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円/楕円 305">
              <a:extLst>
                <a:ext uri="{FF2B5EF4-FFF2-40B4-BE49-F238E27FC236}">
                  <a16:creationId xmlns:a16="http://schemas.microsoft.com/office/drawing/2014/main" id="{E31FDA23-188A-DF8B-6863-3BFF86532698}"/>
                </a:ext>
              </a:extLst>
            </p:cNvPr>
            <p:cNvSpPr/>
            <p:nvPr/>
          </p:nvSpPr>
          <p:spPr bwMode="auto">
            <a:xfrm>
              <a:off x="869184" y="2245807"/>
              <a:ext cx="67687" cy="67687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角丸四角形 559">
              <a:extLst>
                <a:ext uri="{FF2B5EF4-FFF2-40B4-BE49-F238E27FC236}">
                  <a16:creationId xmlns:a16="http://schemas.microsoft.com/office/drawing/2014/main" id="{6C176942-A148-0EC5-C30A-DC999B5D3FDF}"/>
                </a:ext>
              </a:extLst>
            </p:cNvPr>
            <p:cNvSpPr/>
            <p:nvPr/>
          </p:nvSpPr>
          <p:spPr bwMode="auto">
            <a:xfrm rot="10085881">
              <a:off x="506964" y="1554681"/>
              <a:ext cx="316498" cy="331153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441">
              <a:extLst>
                <a:ext uri="{FF2B5EF4-FFF2-40B4-BE49-F238E27FC236}">
                  <a16:creationId xmlns:a16="http://schemas.microsoft.com/office/drawing/2014/main" id="{DC83F04F-6350-701F-9B1F-BEFE323B7ED9}"/>
                </a:ext>
              </a:extLst>
            </p:cNvPr>
            <p:cNvSpPr/>
            <p:nvPr/>
          </p:nvSpPr>
          <p:spPr bwMode="auto">
            <a:xfrm rot="9000000">
              <a:off x="367464" y="1266783"/>
              <a:ext cx="270037" cy="347190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角丸四角形 559">
              <a:extLst>
                <a:ext uri="{FF2B5EF4-FFF2-40B4-BE49-F238E27FC236}">
                  <a16:creationId xmlns:a16="http://schemas.microsoft.com/office/drawing/2014/main" id="{397E1383-471A-C048-B2BF-9192251F7F90}"/>
                </a:ext>
              </a:extLst>
            </p:cNvPr>
            <p:cNvSpPr/>
            <p:nvPr/>
          </p:nvSpPr>
          <p:spPr bwMode="auto">
            <a:xfrm rot="11514119" flipH="1">
              <a:off x="504040" y="1554681"/>
              <a:ext cx="316498" cy="331153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" name="台形 441">
              <a:extLst>
                <a:ext uri="{FF2B5EF4-FFF2-40B4-BE49-F238E27FC236}">
                  <a16:creationId xmlns:a16="http://schemas.microsoft.com/office/drawing/2014/main" id="{3F43FF78-8E18-F115-0657-8E00A18C0DEA}"/>
                </a:ext>
              </a:extLst>
            </p:cNvPr>
            <p:cNvSpPr/>
            <p:nvPr/>
          </p:nvSpPr>
          <p:spPr bwMode="auto">
            <a:xfrm rot="12600000" flipH="1">
              <a:off x="690001" y="1266783"/>
              <a:ext cx="270037" cy="347190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二等辺三角形 13">
              <a:extLst>
                <a:ext uri="{FF2B5EF4-FFF2-40B4-BE49-F238E27FC236}">
                  <a16:creationId xmlns:a16="http://schemas.microsoft.com/office/drawing/2014/main" id="{BF54DCB4-2EAC-FC70-13CA-981179A87CD9}"/>
                </a:ext>
              </a:extLst>
            </p:cNvPr>
            <p:cNvSpPr/>
            <p:nvPr/>
          </p:nvSpPr>
          <p:spPr bwMode="auto">
            <a:xfrm rot="10800000">
              <a:off x="568658" y="1217629"/>
              <a:ext cx="189092" cy="246738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2719C574-7A63-7283-A6B0-BDBCC3B2096B}"/>
                </a:ext>
              </a:extLst>
            </p:cNvPr>
            <p:cNvGrpSpPr/>
            <p:nvPr/>
          </p:nvGrpSpPr>
          <p:grpSpPr>
            <a:xfrm flipH="1">
              <a:off x="978429" y="749732"/>
              <a:ext cx="334107" cy="343848"/>
              <a:chOff x="8472560" y="1251585"/>
              <a:chExt cx="225670" cy="232250"/>
            </a:xfrm>
          </p:grpSpPr>
          <p:sp>
            <p:nvSpPr>
              <p:cNvPr id="24" name="円/楕円 342">
                <a:extLst>
                  <a:ext uri="{FF2B5EF4-FFF2-40B4-BE49-F238E27FC236}">
                    <a16:creationId xmlns:a16="http://schemas.microsoft.com/office/drawing/2014/main" id="{61D2088B-EBA5-D34C-92EF-693EF921F3E6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円/楕円 343">
                <a:extLst>
                  <a:ext uri="{FF2B5EF4-FFF2-40B4-BE49-F238E27FC236}">
                    <a16:creationId xmlns:a16="http://schemas.microsoft.com/office/drawing/2014/main" id="{23F2D26B-D0D5-8359-8A9E-E68D62766A74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5107649E-5F53-62CE-976D-8C95DC3846CE}"/>
                </a:ext>
              </a:extLst>
            </p:cNvPr>
            <p:cNvGrpSpPr/>
            <p:nvPr/>
          </p:nvGrpSpPr>
          <p:grpSpPr>
            <a:xfrm>
              <a:off x="7883" y="749732"/>
              <a:ext cx="334107" cy="343848"/>
              <a:chOff x="8472560" y="1251585"/>
              <a:chExt cx="225670" cy="232250"/>
            </a:xfrm>
          </p:grpSpPr>
          <p:sp>
            <p:nvSpPr>
              <p:cNvPr id="22" name="円/楕円 340">
                <a:extLst>
                  <a:ext uri="{FF2B5EF4-FFF2-40B4-BE49-F238E27FC236}">
                    <a16:creationId xmlns:a16="http://schemas.microsoft.com/office/drawing/2014/main" id="{A4483B3A-3EC4-2D71-2A65-019A19EE31B5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円/楕円 341">
                <a:extLst>
                  <a:ext uri="{FF2B5EF4-FFF2-40B4-BE49-F238E27FC236}">
                    <a16:creationId xmlns:a16="http://schemas.microsoft.com/office/drawing/2014/main" id="{F2B1AECE-3A28-31B7-D3AD-D07F2C51090E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7" name="円/楕円 303">
              <a:extLst>
                <a:ext uri="{FF2B5EF4-FFF2-40B4-BE49-F238E27FC236}">
                  <a16:creationId xmlns:a16="http://schemas.microsoft.com/office/drawing/2014/main" id="{899031DA-13E1-D991-3C60-48CB4D09B6E7}"/>
                </a:ext>
              </a:extLst>
            </p:cNvPr>
            <p:cNvSpPr/>
            <p:nvPr/>
          </p:nvSpPr>
          <p:spPr bwMode="auto">
            <a:xfrm>
              <a:off x="176891" y="341287"/>
              <a:ext cx="965870" cy="96587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アーチ 17">
              <a:extLst>
                <a:ext uri="{FF2B5EF4-FFF2-40B4-BE49-F238E27FC236}">
                  <a16:creationId xmlns:a16="http://schemas.microsoft.com/office/drawing/2014/main" id="{8610D322-5BA4-28B4-5800-EE81FDA311F2}"/>
                </a:ext>
              </a:extLst>
            </p:cNvPr>
            <p:cNvSpPr/>
            <p:nvPr/>
          </p:nvSpPr>
          <p:spPr bwMode="auto">
            <a:xfrm>
              <a:off x="530156" y="936172"/>
              <a:ext cx="253981" cy="253981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アーチ 18">
              <a:extLst>
                <a:ext uri="{FF2B5EF4-FFF2-40B4-BE49-F238E27FC236}">
                  <a16:creationId xmlns:a16="http://schemas.microsoft.com/office/drawing/2014/main" id="{9E089AB1-BA56-295A-0B7E-BEF90AE671DA}"/>
                </a:ext>
              </a:extLst>
            </p:cNvPr>
            <p:cNvSpPr/>
            <p:nvPr/>
          </p:nvSpPr>
          <p:spPr bwMode="auto">
            <a:xfrm>
              <a:off x="267917" y="735402"/>
              <a:ext cx="337373" cy="253981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アーチ 19">
              <a:extLst>
                <a:ext uri="{FF2B5EF4-FFF2-40B4-BE49-F238E27FC236}">
                  <a16:creationId xmlns:a16="http://schemas.microsoft.com/office/drawing/2014/main" id="{F6EB66C0-635B-82F9-749B-ACABF4A45D6C}"/>
                </a:ext>
              </a:extLst>
            </p:cNvPr>
            <p:cNvSpPr/>
            <p:nvPr/>
          </p:nvSpPr>
          <p:spPr bwMode="auto">
            <a:xfrm>
              <a:off x="721996" y="735402"/>
              <a:ext cx="337373" cy="253981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F4C56652-8D10-AAA2-4059-50320C00BCCD}"/>
                </a:ext>
              </a:extLst>
            </p:cNvPr>
            <p:cNvSpPr/>
            <p:nvPr/>
          </p:nvSpPr>
          <p:spPr bwMode="auto">
            <a:xfrm>
              <a:off x="117244" y="229293"/>
              <a:ext cx="1076822" cy="594493"/>
            </a:xfrm>
            <a:custGeom>
              <a:avLst/>
              <a:gdLst>
                <a:gd name="connsiteX0" fmla="*/ 680520 w 1076822"/>
                <a:gd name="connsiteY0" fmla="*/ 909 h 594493"/>
                <a:gd name="connsiteX1" fmla="*/ 868790 w 1076822"/>
                <a:gd name="connsiteY1" fmla="*/ 59172 h 594493"/>
                <a:gd name="connsiteX2" fmla="*/ 1064743 w 1076822"/>
                <a:gd name="connsiteY2" fmla="*/ 476261 h 594493"/>
                <a:gd name="connsiteX3" fmla="*/ 1060101 w 1076822"/>
                <a:gd name="connsiteY3" fmla="*/ 487058 h 594493"/>
                <a:gd name="connsiteX4" fmla="*/ 1053072 w 1076822"/>
                <a:gd name="connsiteY4" fmla="*/ 496477 h 594493"/>
                <a:gd name="connsiteX5" fmla="*/ 593886 w 1076822"/>
                <a:gd name="connsiteY5" fmla="*/ 535320 h 594493"/>
                <a:gd name="connsiteX6" fmla="*/ 538412 w 1076822"/>
                <a:gd name="connsiteY6" fmla="*/ 497466 h 594493"/>
                <a:gd name="connsiteX7" fmla="*/ 482936 w 1076822"/>
                <a:gd name="connsiteY7" fmla="*/ 535321 h 594493"/>
                <a:gd name="connsiteX8" fmla="*/ 23750 w 1076822"/>
                <a:gd name="connsiteY8" fmla="*/ 496478 h 594493"/>
                <a:gd name="connsiteX9" fmla="*/ 16721 w 1076822"/>
                <a:gd name="connsiteY9" fmla="*/ 487059 h 594493"/>
                <a:gd name="connsiteX10" fmla="*/ 12079 w 1076822"/>
                <a:gd name="connsiteY10" fmla="*/ 476262 h 594493"/>
                <a:gd name="connsiteX11" fmla="*/ 208032 w 1076822"/>
                <a:gd name="connsiteY11" fmla="*/ 59173 h 594493"/>
                <a:gd name="connsiteX12" fmla="*/ 517823 w 1076822"/>
                <a:gd name="connsiteY12" fmla="*/ 11867 h 594493"/>
                <a:gd name="connsiteX13" fmla="*/ 537633 w 1076822"/>
                <a:gd name="connsiteY13" fmla="*/ 18884 h 594493"/>
                <a:gd name="connsiteX14" fmla="*/ 603302 w 1076822"/>
                <a:gd name="connsiteY14" fmla="*/ 3254 h 594493"/>
                <a:gd name="connsiteX15" fmla="*/ 680520 w 1076822"/>
                <a:gd name="connsiteY15" fmla="*/ 909 h 594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076822" h="594493">
                  <a:moveTo>
                    <a:pt x="680520" y="909"/>
                  </a:moveTo>
                  <a:cubicBezTo>
                    <a:pt x="743423" y="5142"/>
                    <a:pt x="808197" y="24189"/>
                    <a:pt x="868790" y="59172"/>
                  </a:cubicBezTo>
                  <a:cubicBezTo>
                    <a:pt x="1030370" y="152460"/>
                    <a:pt x="1108678" y="328160"/>
                    <a:pt x="1064743" y="476261"/>
                  </a:cubicBezTo>
                  <a:lnTo>
                    <a:pt x="1060101" y="487058"/>
                  </a:lnTo>
                  <a:lnTo>
                    <a:pt x="1053072" y="496477"/>
                  </a:lnTo>
                  <a:cubicBezTo>
                    <a:pt x="946780" y="608575"/>
                    <a:pt x="755466" y="628608"/>
                    <a:pt x="593886" y="535320"/>
                  </a:cubicBezTo>
                  <a:lnTo>
                    <a:pt x="538412" y="497466"/>
                  </a:lnTo>
                  <a:lnTo>
                    <a:pt x="482936" y="535321"/>
                  </a:lnTo>
                  <a:cubicBezTo>
                    <a:pt x="321356" y="628609"/>
                    <a:pt x="130042" y="608576"/>
                    <a:pt x="23750" y="496478"/>
                  </a:cubicBezTo>
                  <a:lnTo>
                    <a:pt x="16721" y="487059"/>
                  </a:lnTo>
                  <a:lnTo>
                    <a:pt x="12079" y="476262"/>
                  </a:lnTo>
                  <a:cubicBezTo>
                    <a:pt x="-31856" y="328161"/>
                    <a:pt x="46452" y="152461"/>
                    <a:pt x="208032" y="59173"/>
                  </a:cubicBezTo>
                  <a:cubicBezTo>
                    <a:pt x="309020" y="868"/>
                    <a:pt x="421622" y="-13171"/>
                    <a:pt x="517823" y="11867"/>
                  </a:cubicBezTo>
                  <a:lnTo>
                    <a:pt x="537633" y="18884"/>
                  </a:lnTo>
                  <a:lnTo>
                    <a:pt x="603302" y="3254"/>
                  </a:lnTo>
                  <a:cubicBezTo>
                    <a:pt x="628425" y="-46"/>
                    <a:pt x="654310" y="-854"/>
                    <a:pt x="680520" y="909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220</Words>
  <Application>Microsoft Office PowerPoint</Application>
  <PresentationFormat>A4 210 x 297 mm</PresentationFormat>
  <Paragraphs>24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来訪者の方への貼り紙</dc:title>
  <dc:subject>来訪者の方への貼り紙</dc:subject>
  <dc:creator>でじけろお</dc:creator>
  <cp:lastModifiedBy/>
  <cp:revision>1</cp:revision>
  <dcterms:created xsi:type="dcterms:W3CDTF">2014-12-04T06:28:15Z</dcterms:created>
  <dcterms:modified xsi:type="dcterms:W3CDTF">2025-01-19T23:53:38Z</dcterms:modified>
  <cp:version>1</cp:version>
</cp:coreProperties>
</file>

<file path=docProps/thumbnail.jpeg>
</file>