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1" r:id="rId2"/>
    <p:sldId id="320" r:id="rId3"/>
    <p:sldId id="312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0" d="100"/>
          <a:sy n="60" d="100"/>
        </p:scale>
        <p:origin x="232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3864E8-498B-211C-055E-71EBF7A6CCB6}"/>
              </a:ext>
            </a:extLst>
          </p:cNvPr>
          <p:cNvSpPr txBox="1"/>
          <p:nvPr/>
        </p:nvSpPr>
        <p:spPr>
          <a:xfrm>
            <a:off x="5324573" y="848877"/>
            <a:ext cx="800219" cy="317009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600"/>
              </a:spcAft>
            </a:pPr>
            <a:r>
              <a:rPr lang="ja-JP" altLang="en-US" sz="4000" dirty="0">
                <a:ln w="28575">
                  <a:noFill/>
                </a:ln>
              </a:rPr>
              <a:t>配達業者様へ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31F90AB-146A-6784-803B-D45702131F46}"/>
              </a:ext>
            </a:extLst>
          </p:cNvPr>
          <p:cNvSpPr txBox="1"/>
          <p:nvPr/>
        </p:nvSpPr>
        <p:spPr>
          <a:xfrm>
            <a:off x="1932323" y="1037565"/>
            <a:ext cx="3493264" cy="79658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  <a:solidFill>
                  <a:srgbClr val="002060"/>
                </a:solidFill>
              </a:rPr>
              <a:t>配達ご苦労様です。</a:t>
            </a:r>
          </a:p>
          <a:p>
            <a:pPr algn="l"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  <a:solidFill>
                  <a:srgbClr val="002060"/>
                </a:solidFill>
              </a:rPr>
              <a:t>代引き以外の荷物は呼び鈴･声かけ無しで玄関内へ置いてください。</a:t>
            </a:r>
            <a:br>
              <a:rPr lang="en-US" altLang="ja-JP" sz="4000" dirty="0">
                <a:ln w="28575">
                  <a:noFill/>
                </a:ln>
                <a:solidFill>
                  <a:srgbClr val="002060"/>
                </a:solidFill>
              </a:rPr>
            </a:br>
            <a:r>
              <a:rPr lang="en-US" altLang="ja-JP" sz="4000" dirty="0">
                <a:ln w="28575">
                  <a:noFill/>
                </a:ln>
                <a:solidFill>
                  <a:srgbClr val="002060"/>
                </a:solidFill>
              </a:rPr>
              <a:t>(</a:t>
            </a:r>
            <a:r>
              <a:rPr lang="ja-JP" altLang="en-US" sz="4000" dirty="0">
                <a:ln w="28575">
                  <a:noFill/>
                </a:ln>
                <a:solidFill>
                  <a:srgbClr val="002060"/>
                </a:solidFill>
              </a:rPr>
              <a:t>要冷凍 冷蔵除く</a:t>
            </a:r>
            <a:r>
              <a:rPr lang="en-US" altLang="ja-JP" sz="4000" dirty="0">
                <a:ln w="28575">
                  <a:noFill/>
                </a:ln>
                <a:solidFill>
                  <a:srgbClr val="002060"/>
                </a:solidFill>
              </a:rPr>
              <a:t>)</a:t>
            </a:r>
            <a:br>
              <a:rPr lang="en-US" altLang="ja-JP" sz="4000" dirty="0">
                <a:ln w="28575">
                  <a:noFill/>
                </a:ln>
                <a:solidFill>
                  <a:srgbClr val="002060"/>
                </a:solidFill>
              </a:rPr>
            </a:br>
            <a:r>
              <a:rPr lang="ja-JP" altLang="en-US" sz="4000" dirty="0">
                <a:ln w="28575">
                  <a:noFill/>
                </a:ln>
                <a:solidFill>
                  <a:srgbClr val="002060"/>
                </a:solidFill>
              </a:rPr>
              <a:t>よろしくお願いします。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31DDDE6-A490-887E-A1E6-68B748E6FDD4}"/>
              </a:ext>
            </a:extLst>
          </p:cNvPr>
          <p:cNvSpPr txBox="1"/>
          <p:nvPr/>
        </p:nvSpPr>
        <p:spPr>
          <a:xfrm>
            <a:off x="770037" y="1037565"/>
            <a:ext cx="1169551" cy="79658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3200" dirty="0">
                <a:ln w="28575">
                  <a:noFill/>
                </a:ln>
                <a:solidFill>
                  <a:srgbClr val="FF0000"/>
                </a:solidFill>
              </a:rPr>
              <a:t>代引きは必ず事前連絡が必要です。</a:t>
            </a:r>
            <a:br>
              <a:rPr lang="en-US" altLang="ja-JP" sz="32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3200" dirty="0">
                <a:ln w="28575">
                  <a:noFill/>
                </a:ln>
                <a:solidFill>
                  <a:srgbClr val="FF0000"/>
                </a:solidFill>
              </a:rPr>
              <a:t>連絡がない場合は受け取りできません。</a:t>
            </a:r>
          </a:p>
        </p:txBody>
      </p:sp>
    </p:spTree>
    <p:extLst>
      <p:ext uri="{BB962C8B-B14F-4D97-AF65-F5344CB8AC3E}">
        <p14:creationId xmlns:p14="http://schemas.microsoft.com/office/powerpoint/2010/main" val="24579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E9B35F1-029C-3541-4D93-3591E0BF09D6}"/>
              </a:ext>
            </a:extLst>
          </p:cNvPr>
          <p:cNvSpPr/>
          <p:nvPr/>
        </p:nvSpPr>
        <p:spPr>
          <a:xfrm>
            <a:off x="328396" y="2252700"/>
            <a:ext cx="6220322" cy="4410490"/>
          </a:xfrm>
          <a:prstGeom prst="roundRect">
            <a:avLst>
              <a:gd name="adj" fmla="val 7577"/>
            </a:avLst>
          </a:prstGeom>
          <a:solidFill>
            <a:srgbClr val="FFFF00"/>
          </a:solidFill>
          <a:ln w="1270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DDAE735-EB20-7EEE-B341-1A0192F3BD83}"/>
              </a:ext>
            </a:extLst>
          </p:cNvPr>
          <p:cNvSpPr txBox="1"/>
          <p:nvPr/>
        </p:nvSpPr>
        <p:spPr>
          <a:xfrm>
            <a:off x="219559" y="342985"/>
            <a:ext cx="6437996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u="sng" dirty="0">
                <a:ln w="28575">
                  <a:noFill/>
                </a:ln>
              </a:rPr>
              <a:t>配達業者様へ</a:t>
            </a:r>
          </a:p>
          <a:p>
            <a:pPr>
              <a:spcAft>
                <a:spcPts val="1800"/>
              </a:spcAft>
            </a:pPr>
            <a:r>
              <a:rPr lang="ja-JP" altLang="en-US" sz="4400" dirty="0">
                <a:ln w="28575">
                  <a:noFill/>
                </a:ln>
                <a:solidFill>
                  <a:srgbClr val="002060"/>
                </a:solidFill>
              </a:rPr>
              <a:t>配達ご苦労様です</a:t>
            </a:r>
            <a:endParaRPr lang="ja-JP" altLang="en-US" sz="4400" dirty="0">
              <a:ln w="28575">
                <a:noFill/>
              </a:ln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870F0D3-F407-E2A2-BB56-6150FA2079C4}"/>
              </a:ext>
            </a:extLst>
          </p:cNvPr>
          <p:cNvSpPr txBox="1"/>
          <p:nvPr/>
        </p:nvSpPr>
        <p:spPr>
          <a:xfrm>
            <a:off x="686012" y="2688131"/>
            <a:ext cx="5513082" cy="346030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代引き以外の荷物は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呼び鈴･声かけ無しで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玄関内へ置いてください </a:t>
            </a:r>
            <a:b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(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要冷凍 冷蔵除く</a:t>
            </a: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)</a:t>
            </a:r>
            <a:b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noFill/>
                </a:ln>
              </a:rPr>
              <a:t>よろしくお願いします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154B25A-37F7-A69A-7EBE-7DEABC237476}"/>
              </a:ext>
            </a:extLst>
          </p:cNvPr>
          <p:cNvSpPr txBox="1"/>
          <p:nvPr/>
        </p:nvSpPr>
        <p:spPr>
          <a:xfrm>
            <a:off x="217714" y="8694275"/>
            <a:ext cx="64225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2600" u="sng" dirty="0">
                <a:ln w="28575">
                  <a:noFill/>
                </a:ln>
              </a:rPr>
              <a:t>代引きは必ず事前連絡が必要です。</a:t>
            </a:r>
            <a:br>
              <a:rPr lang="en-US" altLang="ja-JP" sz="2600" u="sng" dirty="0">
                <a:ln w="28575">
                  <a:noFill/>
                </a:ln>
              </a:rPr>
            </a:br>
            <a:r>
              <a:rPr lang="ja-JP" altLang="en-US" sz="2600" u="sng" dirty="0">
                <a:ln w="28575">
                  <a:noFill/>
                </a:ln>
              </a:rPr>
              <a:t>連絡がない場合は受け取りできません。</a:t>
            </a:r>
            <a:endParaRPr lang="ja-JP" altLang="en-US" sz="2600" dirty="0">
              <a:ln w="28575">
                <a:noFill/>
              </a:ln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95B6072-5B20-FF6F-0DF6-DB072A34DE28}"/>
              </a:ext>
            </a:extLst>
          </p:cNvPr>
          <p:cNvGrpSpPr/>
          <p:nvPr/>
        </p:nvGrpSpPr>
        <p:grpSpPr>
          <a:xfrm>
            <a:off x="2169886" y="6452205"/>
            <a:ext cx="2518228" cy="2063424"/>
            <a:chOff x="1768635" y="580357"/>
            <a:chExt cx="1358186" cy="1112892"/>
          </a:xfrm>
        </p:grpSpPr>
        <p:sp>
          <p:nvSpPr>
            <p:cNvPr id="18" name="台形 17">
              <a:extLst>
                <a:ext uri="{FF2B5EF4-FFF2-40B4-BE49-F238E27FC236}">
                  <a16:creationId xmlns:a16="http://schemas.microsoft.com/office/drawing/2014/main" id="{CA64524B-09C2-62B7-4A7A-31B48EC1120B}"/>
                </a:ext>
              </a:extLst>
            </p:cNvPr>
            <p:cNvSpPr/>
            <p:nvPr/>
          </p:nvSpPr>
          <p:spPr bwMode="auto">
            <a:xfrm rot="10800000">
              <a:off x="1768635" y="1166072"/>
              <a:ext cx="1358186" cy="527177"/>
            </a:xfrm>
            <a:prstGeom prst="trapezoid">
              <a:avLst>
                <a:gd name="adj" fmla="val 41920"/>
              </a:avLst>
            </a:prstGeom>
            <a:gradFill>
              <a:gsLst>
                <a:gs pos="0">
                  <a:srgbClr val="FFC000"/>
                </a:gs>
                <a:gs pos="100000">
                  <a:srgbClr val="CC6600"/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AE97AD85-557A-5EB5-8B2E-29F91E33EBF6}"/>
                </a:ext>
              </a:extLst>
            </p:cNvPr>
            <p:cNvSpPr/>
            <p:nvPr/>
          </p:nvSpPr>
          <p:spPr bwMode="auto">
            <a:xfrm rot="10800000" flipV="1">
              <a:off x="1768635" y="580357"/>
              <a:ext cx="1358186" cy="585716"/>
            </a:xfrm>
            <a:prstGeom prst="trapezoid">
              <a:avLst>
                <a:gd name="adj" fmla="val 34151"/>
              </a:avLst>
            </a:prstGeom>
            <a:gradFill>
              <a:gsLst>
                <a:gs pos="0">
                  <a:srgbClr val="FFC000"/>
                </a:gs>
                <a:gs pos="100000">
                  <a:srgbClr val="CC6600"/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台形 19">
              <a:extLst>
                <a:ext uri="{FF2B5EF4-FFF2-40B4-BE49-F238E27FC236}">
                  <a16:creationId xmlns:a16="http://schemas.microsoft.com/office/drawing/2014/main" id="{082C79CD-BBEB-981C-6D81-9E1569CAFA37}"/>
                </a:ext>
              </a:extLst>
            </p:cNvPr>
            <p:cNvSpPr/>
            <p:nvPr/>
          </p:nvSpPr>
          <p:spPr bwMode="auto">
            <a:xfrm rot="10800000" flipV="1">
              <a:off x="1854359" y="803991"/>
              <a:ext cx="1186738" cy="85608"/>
            </a:xfrm>
            <a:prstGeom prst="trapezoid">
              <a:avLst>
                <a:gd name="adj" fmla="val 34151"/>
              </a:avLst>
            </a:pr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725C8BB3-DEC8-A3EC-16AA-EAFB85A3735A}"/>
                </a:ext>
              </a:extLst>
            </p:cNvPr>
            <p:cNvGrpSpPr/>
            <p:nvPr/>
          </p:nvGrpSpPr>
          <p:grpSpPr>
            <a:xfrm>
              <a:off x="2109209" y="1282585"/>
              <a:ext cx="677036" cy="313822"/>
              <a:chOff x="6258145" y="4794289"/>
              <a:chExt cx="675075" cy="345495"/>
            </a:xfrm>
          </p:grpSpPr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F9B7E309-0B45-157E-E4ED-0D2170B2E9BD}"/>
                  </a:ext>
                </a:extLst>
              </p:cNvPr>
              <p:cNvSpPr txBox="1"/>
              <p:nvPr/>
            </p:nvSpPr>
            <p:spPr>
              <a:xfrm>
                <a:off x="6338042" y="4860424"/>
                <a:ext cx="515280" cy="2132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1859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0000"/>
                    </a:solidFill>
                    <a:latin typeface="+mj-ea"/>
                    <a:ea typeface="+mj-ea"/>
                  </a:rPr>
                  <a:t>荷物</a:t>
                </a:r>
              </a:p>
            </p:txBody>
          </p:sp>
          <p:sp>
            <p:nvSpPr>
              <p:cNvPr id="23" name="ドーナツ 470">
                <a:extLst>
                  <a:ext uri="{FF2B5EF4-FFF2-40B4-BE49-F238E27FC236}">
                    <a16:creationId xmlns:a16="http://schemas.microsoft.com/office/drawing/2014/main" id="{F7E7D55C-3B43-BC85-005F-8D72C2284334}"/>
                  </a:ext>
                </a:extLst>
              </p:cNvPr>
              <p:cNvSpPr/>
              <p:nvPr/>
            </p:nvSpPr>
            <p:spPr bwMode="auto">
              <a:xfrm>
                <a:off x="6258145" y="4794289"/>
                <a:ext cx="675075" cy="345495"/>
              </a:xfrm>
              <a:prstGeom prst="donut">
                <a:avLst>
                  <a:gd name="adj" fmla="val 863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48AC6B01-DF2B-FD4A-AB82-48926FA5218C}"/>
              </a:ext>
            </a:extLst>
          </p:cNvPr>
          <p:cNvSpPr/>
          <p:nvPr/>
        </p:nvSpPr>
        <p:spPr>
          <a:xfrm>
            <a:off x="2126777" y="272479"/>
            <a:ext cx="4312894" cy="9382509"/>
          </a:xfrm>
          <a:custGeom>
            <a:avLst/>
            <a:gdLst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00214 w 4488780"/>
              <a:gd name="connsiteY11" fmla="*/ 4862474 h 8595954"/>
              <a:gd name="connsiteX12" fmla="*/ 763572 w 4488780"/>
              <a:gd name="connsiteY12" fmla="*/ 4842806 h 8595954"/>
              <a:gd name="connsiteX13" fmla="*/ 763572 w 4488780"/>
              <a:gd name="connsiteY13" fmla="*/ 367976 h 8595954"/>
              <a:gd name="connsiteX14" fmla="*/ 1131548 w 4488780"/>
              <a:gd name="connsiteY14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63572 w 4488780"/>
              <a:gd name="connsiteY11" fmla="*/ 4842806 h 8595954"/>
              <a:gd name="connsiteX12" fmla="*/ 763572 w 4488780"/>
              <a:gd name="connsiteY12" fmla="*/ 367976 h 8595954"/>
              <a:gd name="connsiteX13" fmla="*/ 1131548 w 4488780"/>
              <a:gd name="connsiteY13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406400 w 4488780"/>
              <a:gd name="connsiteY9" fmla="*/ 5339579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763572 w 4488780"/>
              <a:gd name="connsiteY9" fmla="*/ 4842806 h 8595954"/>
              <a:gd name="connsiteX10" fmla="*/ 763572 w 4488780"/>
              <a:gd name="connsiteY10" fmla="*/ 367976 h 8595954"/>
              <a:gd name="connsiteX11" fmla="*/ 1131548 w 4488780"/>
              <a:gd name="connsiteY11" fmla="*/ 0 h 8595954"/>
              <a:gd name="connsiteX0" fmla="*/ 699748 w 4056980"/>
              <a:gd name="connsiteY0" fmla="*/ 0 h 8595954"/>
              <a:gd name="connsiteX1" fmla="*/ 3689004 w 4056980"/>
              <a:gd name="connsiteY1" fmla="*/ 0 h 8595954"/>
              <a:gd name="connsiteX2" fmla="*/ 4056980 w 4056980"/>
              <a:gd name="connsiteY2" fmla="*/ 367976 h 8595954"/>
              <a:gd name="connsiteX3" fmla="*/ 4056980 w 4056980"/>
              <a:gd name="connsiteY3" fmla="*/ 8227978 h 8595954"/>
              <a:gd name="connsiteX4" fmla="*/ 3689004 w 4056980"/>
              <a:gd name="connsiteY4" fmla="*/ 8595954 h 8595954"/>
              <a:gd name="connsiteX5" fmla="*/ 699748 w 4056980"/>
              <a:gd name="connsiteY5" fmla="*/ 8595954 h 8595954"/>
              <a:gd name="connsiteX6" fmla="*/ 331772 w 4056980"/>
              <a:gd name="connsiteY6" fmla="*/ 8227978 h 8595954"/>
              <a:gd name="connsiteX7" fmla="*/ 331772 w 4056980"/>
              <a:gd name="connsiteY7" fmla="*/ 5399873 h 8595954"/>
              <a:gd name="connsiteX8" fmla="*/ 0 w 4056980"/>
              <a:gd name="connsiteY8" fmla="*/ 5448195 h 8595954"/>
              <a:gd name="connsiteX9" fmla="*/ 331772 w 4056980"/>
              <a:gd name="connsiteY9" fmla="*/ 4842806 h 8595954"/>
              <a:gd name="connsiteX10" fmla="*/ 331772 w 4056980"/>
              <a:gd name="connsiteY10" fmla="*/ 367976 h 8595954"/>
              <a:gd name="connsiteX11" fmla="*/ 699748 w 4056980"/>
              <a:gd name="connsiteY11" fmla="*/ 0 h 859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56980" h="8595954">
                <a:moveTo>
                  <a:pt x="699748" y="0"/>
                </a:moveTo>
                <a:lnTo>
                  <a:pt x="3689004" y="0"/>
                </a:lnTo>
                <a:cubicBezTo>
                  <a:pt x="3892232" y="0"/>
                  <a:pt x="4056980" y="164748"/>
                  <a:pt x="4056980" y="367976"/>
                </a:cubicBezTo>
                <a:lnTo>
                  <a:pt x="4056980" y="8227978"/>
                </a:lnTo>
                <a:cubicBezTo>
                  <a:pt x="4056980" y="8431206"/>
                  <a:pt x="3892232" y="8595954"/>
                  <a:pt x="3689004" y="8595954"/>
                </a:cubicBezTo>
                <a:lnTo>
                  <a:pt x="699748" y="8595954"/>
                </a:lnTo>
                <a:cubicBezTo>
                  <a:pt x="496520" y="8595954"/>
                  <a:pt x="331772" y="8431206"/>
                  <a:pt x="331772" y="8227978"/>
                </a:cubicBezTo>
                <a:lnTo>
                  <a:pt x="331772" y="5399873"/>
                </a:lnTo>
                <a:lnTo>
                  <a:pt x="0" y="5448195"/>
                </a:lnTo>
                <a:lnTo>
                  <a:pt x="331772" y="4842806"/>
                </a:lnTo>
                <a:lnTo>
                  <a:pt x="331772" y="367976"/>
                </a:lnTo>
                <a:cubicBezTo>
                  <a:pt x="331772" y="164748"/>
                  <a:pt x="496520" y="0"/>
                  <a:pt x="699748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26CB2DD-BE38-D9D4-4398-48AFBDC9190B}"/>
              </a:ext>
            </a:extLst>
          </p:cNvPr>
          <p:cNvGrpSpPr/>
          <p:nvPr/>
        </p:nvGrpSpPr>
        <p:grpSpPr>
          <a:xfrm>
            <a:off x="471547" y="6746839"/>
            <a:ext cx="1517293" cy="2766947"/>
            <a:chOff x="2506980" y="3827984"/>
            <a:chExt cx="1587842" cy="289560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9258910-31DC-0031-7076-4C33ECD162D6}"/>
                </a:ext>
              </a:extLst>
            </p:cNvPr>
            <p:cNvGrpSpPr/>
            <p:nvPr/>
          </p:nvGrpSpPr>
          <p:grpSpPr>
            <a:xfrm>
              <a:off x="2506980" y="3827984"/>
              <a:ext cx="1587842" cy="2895600"/>
              <a:chOff x="5822608" y="2463800"/>
              <a:chExt cx="1587842" cy="2895600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4F8E8FBA-CB90-7772-0AAB-235C3AA0DEAD}"/>
                  </a:ext>
                </a:extLst>
              </p:cNvPr>
              <p:cNvSpPr/>
              <p:nvPr/>
            </p:nvSpPr>
            <p:spPr bwMode="auto">
              <a:xfrm>
                <a:off x="5822608" y="2463800"/>
                <a:ext cx="1587842" cy="1584325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涙形 64">
                <a:extLst>
                  <a:ext uri="{FF2B5EF4-FFF2-40B4-BE49-F238E27FC236}">
                    <a16:creationId xmlns:a16="http://schemas.microsoft.com/office/drawing/2014/main" id="{5FD34AB3-21A4-6A65-2A97-69FC4F26B08B}"/>
                  </a:ext>
                </a:extLst>
              </p:cNvPr>
              <p:cNvSpPr/>
              <p:nvPr/>
            </p:nvSpPr>
            <p:spPr bwMode="auto">
              <a:xfrm>
                <a:off x="6153477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涙形 64">
                <a:extLst>
                  <a:ext uri="{FF2B5EF4-FFF2-40B4-BE49-F238E27FC236}">
                    <a16:creationId xmlns:a16="http://schemas.microsoft.com/office/drawing/2014/main" id="{2B14B18F-9973-D534-5E49-9C09AA9B1B72}"/>
                  </a:ext>
                </a:extLst>
              </p:cNvPr>
              <p:cNvSpPr/>
              <p:nvPr/>
            </p:nvSpPr>
            <p:spPr bwMode="auto">
              <a:xfrm flipH="1">
                <a:off x="6615999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3FCC4307-D61E-1E70-91C1-EFBC668677F6}"/>
                  </a:ext>
                </a:extLst>
              </p:cNvPr>
              <p:cNvSpPr/>
              <p:nvPr/>
            </p:nvSpPr>
            <p:spPr bwMode="auto">
              <a:xfrm rot="10800000">
                <a:off x="6197781" y="4611707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AB5CA3A3-4841-85CC-CC02-FDAF2375B62A}"/>
                  </a:ext>
                </a:extLst>
              </p:cNvPr>
              <p:cNvSpPr/>
              <p:nvPr/>
            </p:nvSpPr>
            <p:spPr bwMode="auto">
              <a:xfrm>
                <a:off x="6102535" y="3495121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3FF7050D-666D-F9A0-604D-60D09DEAD148}"/>
                  </a:ext>
                </a:extLst>
              </p:cNvPr>
              <p:cNvGrpSpPr/>
              <p:nvPr/>
            </p:nvGrpSpPr>
            <p:grpSpPr>
              <a:xfrm>
                <a:off x="6216835" y="3778601"/>
                <a:ext cx="798328" cy="697034"/>
                <a:chOff x="6216835" y="3635129"/>
                <a:chExt cx="798328" cy="805177"/>
              </a:xfrm>
            </p:grpSpPr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1443D1D0-0CEA-CD35-6518-BCB8945DDC31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16835" y="3635129"/>
                  <a:ext cx="798328" cy="805177"/>
                </a:xfrm>
                <a:custGeom>
                  <a:avLst/>
                  <a:gdLst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502415 w 798328"/>
                    <a:gd name="connsiteY11" fmla="*/ 212579 h 805177"/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399164 w 798328"/>
                    <a:gd name="connsiteY11" fmla="*/ 0 h 805177"/>
                    <a:gd name="connsiteX0" fmla="*/ 399164 w 798328"/>
                    <a:gd name="connsiteY0" fmla="*/ 0 h 805177"/>
                    <a:gd name="connsiteX1" fmla="*/ 0 w 798328"/>
                    <a:gd name="connsiteY1" fmla="*/ 212579 h 805177"/>
                    <a:gd name="connsiteX2" fmla="*/ 94488 w 798328"/>
                    <a:gd name="connsiteY2" fmla="*/ 352855 h 805177"/>
                    <a:gd name="connsiteX3" fmla="*/ 208092 w 798328"/>
                    <a:gd name="connsiteY3" fmla="*/ 360727 h 805177"/>
                    <a:gd name="connsiteX4" fmla="*/ 162564 w 798328"/>
                    <a:gd name="connsiteY4" fmla="*/ 453921 h 805177"/>
                    <a:gd name="connsiteX5" fmla="*/ 399164 w 798328"/>
                    <a:gd name="connsiteY5" fmla="*/ 805177 h 805177"/>
                    <a:gd name="connsiteX6" fmla="*/ 633003 w 798328"/>
                    <a:gd name="connsiteY6" fmla="*/ 458021 h 805177"/>
                    <a:gd name="connsiteX7" fmla="*/ 585473 w 798328"/>
                    <a:gd name="connsiteY7" fmla="*/ 360727 h 805177"/>
                    <a:gd name="connsiteX8" fmla="*/ 704073 w 798328"/>
                    <a:gd name="connsiteY8" fmla="*/ 352510 h 805177"/>
                    <a:gd name="connsiteX9" fmla="*/ 798328 w 798328"/>
                    <a:gd name="connsiteY9" fmla="*/ 212579 h 805177"/>
                    <a:gd name="connsiteX10" fmla="*/ 399164 w 798328"/>
                    <a:gd name="connsiteY10" fmla="*/ 0 h 80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8328" h="805177">
                      <a:moveTo>
                        <a:pt x="399164" y="0"/>
                      </a:moveTo>
                      <a:lnTo>
                        <a:pt x="0" y="212579"/>
                      </a:lnTo>
                      <a:lnTo>
                        <a:pt x="94488" y="352855"/>
                      </a:lnTo>
                      <a:lnTo>
                        <a:pt x="208092" y="360727"/>
                      </a:lnTo>
                      <a:lnTo>
                        <a:pt x="162564" y="453921"/>
                      </a:lnTo>
                      <a:lnTo>
                        <a:pt x="399164" y="805177"/>
                      </a:lnTo>
                      <a:lnTo>
                        <a:pt x="633003" y="458021"/>
                      </a:lnTo>
                      <a:lnTo>
                        <a:pt x="585473" y="360727"/>
                      </a:lnTo>
                      <a:lnTo>
                        <a:pt x="704073" y="352510"/>
                      </a:lnTo>
                      <a:lnTo>
                        <a:pt x="798328" y="212579"/>
                      </a:lnTo>
                      <a:lnTo>
                        <a:pt x="399164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二等辺三角形 51">
                  <a:extLst>
                    <a:ext uri="{FF2B5EF4-FFF2-40B4-BE49-F238E27FC236}">
                      <a16:creationId xmlns:a16="http://schemas.microsoft.com/office/drawing/2014/main" id="{0BD80DF8-9FD0-E7D1-3AB4-423D7793BB5B}"/>
                    </a:ext>
                  </a:extLst>
                </p:cNvPr>
                <p:cNvSpPr/>
                <p:nvPr/>
              </p:nvSpPr>
              <p:spPr bwMode="auto">
                <a:xfrm rot="10800000">
                  <a:off x="6488298" y="3806528"/>
                  <a:ext cx="255402" cy="633778"/>
                </a:xfrm>
                <a:prstGeom prst="triangl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0C12B666-C404-96DE-0185-9411283FEC80}"/>
                  </a:ext>
                </a:extLst>
              </p:cNvPr>
              <p:cNvGrpSpPr/>
              <p:nvPr/>
            </p:nvGrpSpPr>
            <p:grpSpPr>
              <a:xfrm>
                <a:off x="616374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49" name="角丸四角形 559">
                  <a:extLst>
                    <a:ext uri="{FF2B5EF4-FFF2-40B4-BE49-F238E27FC236}">
                      <a16:creationId xmlns:a16="http://schemas.microsoft.com/office/drawing/2014/main" id="{2A10C54D-615F-8A79-A425-FFF0A952FDEF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四角形: 上の 2 つの角を丸める 49">
                  <a:extLst>
                    <a:ext uri="{FF2B5EF4-FFF2-40B4-BE49-F238E27FC236}">
                      <a16:creationId xmlns:a16="http://schemas.microsoft.com/office/drawing/2014/main" id="{472B9FE2-DA2D-581A-8CB0-CB9FEBD95AA4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E56528AC-7017-DAED-9DBC-2DD29C9BD1A3}"/>
                  </a:ext>
                </a:extLst>
              </p:cNvPr>
              <p:cNvGrpSpPr/>
              <p:nvPr/>
            </p:nvGrpSpPr>
            <p:grpSpPr>
              <a:xfrm flipH="1">
                <a:off x="646378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47" name="角丸四角形 559">
                  <a:extLst>
                    <a:ext uri="{FF2B5EF4-FFF2-40B4-BE49-F238E27FC236}">
                      <a16:creationId xmlns:a16="http://schemas.microsoft.com/office/drawing/2014/main" id="{19B6397C-BD5E-F8A0-246E-43283D8B84F6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" name="四角形: 上の 2 つの角を丸める 47">
                  <a:extLst>
                    <a:ext uri="{FF2B5EF4-FFF2-40B4-BE49-F238E27FC236}">
                      <a16:creationId xmlns:a16="http://schemas.microsoft.com/office/drawing/2014/main" id="{A9ECA710-10A4-EC95-74DD-4B0DF1751687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81BBA3B9-0A8B-625C-D22B-931CC1F1AE67}"/>
                  </a:ext>
                </a:extLst>
              </p:cNvPr>
              <p:cNvGrpSpPr/>
              <p:nvPr/>
            </p:nvGrpSpPr>
            <p:grpSpPr>
              <a:xfrm>
                <a:off x="5834050" y="2715388"/>
                <a:ext cx="1558901" cy="1332737"/>
                <a:chOff x="5830729" y="2693951"/>
                <a:chExt cx="1558901" cy="1332737"/>
              </a:xfrm>
            </p:grpSpPr>
            <p:sp>
              <p:nvSpPr>
                <p:cNvPr id="39" name="円/楕円 536">
                  <a:extLst>
                    <a:ext uri="{FF2B5EF4-FFF2-40B4-BE49-F238E27FC236}">
                      <a16:creationId xmlns:a16="http://schemas.microsoft.com/office/drawing/2014/main" id="{D606F2F2-A4D8-EF67-870D-CA38D92DB116}"/>
                    </a:ext>
                  </a:extLst>
                </p:cNvPr>
                <p:cNvSpPr/>
                <p:nvPr/>
              </p:nvSpPr>
              <p:spPr bwMode="auto">
                <a:xfrm flipH="1">
                  <a:off x="692861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円/楕円 534">
                  <a:extLst>
                    <a:ext uri="{FF2B5EF4-FFF2-40B4-BE49-F238E27FC236}">
                      <a16:creationId xmlns:a16="http://schemas.microsoft.com/office/drawing/2014/main" id="{BCFC96CC-2482-A3B0-CD95-DCE3544CCCCB}"/>
                    </a:ext>
                  </a:extLst>
                </p:cNvPr>
                <p:cNvSpPr/>
                <p:nvPr/>
              </p:nvSpPr>
              <p:spPr bwMode="auto">
                <a:xfrm>
                  <a:off x="583072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円/楕円 525">
                  <a:extLst>
                    <a:ext uri="{FF2B5EF4-FFF2-40B4-BE49-F238E27FC236}">
                      <a16:creationId xmlns:a16="http://schemas.microsoft.com/office/drawing/2014/main" id="{4D3A84D4-FFF9-5CD0-6886-727C39717B4A}"/>
                    </a:ext>
                  </a:extLst>
                </p:cNvPr>
                <p:cNvSpPr/>
                <p:nvPr/>
              </p:nvSpPr>
              <p:spPr bwMode="auto">
                <a:xfrm>
                  <a:off x="5949631" y="2693951"/>
                  <a:ext cx="1332737" cy="133273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アーチ 42">
                  <a:extLst>
                    <a:ext uri="{FF2B5EF4-FFF2-40B4-BE49-F238E27FC236}">
                      <a16:creationId xmlns:a16="http://schemas.microsoft.com/office/drawing/2014/main" id="{62A86554-BB54-964A-B929-DBFABD5879F0}"/>
                    </a:ext>
                  </a:extLst>
                </p:cNvPr>
                <p:cNvSpPr/>
                <p:nvPr/>
              </p:nvSpPr>
              <p:spPr bwMode="auto">
                <a:xfrm>
                  <a:off x="6437078" y="3514791"/>
                  <a:ext cx="350451" cy="350451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85854BA0-9356-05C0-38AD-F60CCF554A48}"/>
                    </a:ext>
                  </a:extLst>
                </p:cNvPr>
                <p:cNvSpPr/>
                <p:nvPr/>
              </p:nvSpPr>
              <p:spPr bwMode="auto">
                <a:xfrm>
                  <a:off x="6095928" y="3459102"/>
                  <a:ext cx="1047649" cy="129112"/>
                </a:xfrm>
                <a:custGeom>
                  <a:avLst/>
                  <a:gdLst>
                    <a:gd name="connsiteX0" fmla="*/ 703235 w 1047649"/>
                    <a:gd name="connsiteY0" fmla="*/ 0 h 129112"/>
                    <a:gd name="connsiteX1" fmla="*/ 837411 w 1047649"/>
                    <a:gd name="connsiteY1" fmla="*/ 50440 h 129112"/>
                    <a:gd name="connsiteX2" fmla="*/ 971420 w 1047649"/>
                    <a:gd name="connsiteY2" fmla="*/ 2853 h 129112"/>
                    <a:gd name="connsiteX3" fmla="*/ 1047649 w 1047649"/>
                    <a:gd name="connsiteY3" fmla="*/ 30960 h 129112"/>
                    <a:gd name="connsiteX4" fmla="*/ 836429 w 1047649"/>
                    <a:gd name="connsiteY4" fmla="*/ 129105 h 129112"/>
                    <a:gd name="connsiteX5" fmla="*/ 626553 w 1047649"/>
                    <a:gd name="connsiteY5" fmla="*/ 26119 h 129112"/>
                    <a:gd name="connsiteX6" fmla="*/ 76682 w 1047649"/>
                    <a:gd name="connsiteY6" fmla="*/ 0 h 129112"/>
                    <a:gd name="connsiteX7" fmla="*/ 210858 w 1047649"/>
                    <a:gd name="connsiteY7" fmla="*/ 50440 h 129112"/>
                    <a:gd name="connsiteX8" fmla="*/ 344867 w 1047649"/>
                    <a:gd name="connsiteY8" fmla="*/ 2853 h 129112"/>
                    <a:gd name="connsiteX9" fmla="*/ 421096 w 1047649"/>
                    <a:gd name="connsiteY9" fmla="*/ 30960 h 129112"/>
                    <a:gd name="connsiteX10" fmla="*/ 209876 w 1047649"/>
                    <a:gd name="connsiteY10" fmla="*/ 129105 h 129112"/>
                    <a:gd name="connsiteX11" fmla="*/ 0 w 1047649"/>
                    <a:gd name="connsiteY11" fmla="*/ 26119 h 12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47649" h="129112">
                      <a:moveTo>
                        <a:pt x="703235" y="0"/>
                      </a:moveTo>
                      <a:cubicBezTo>
                        <a:pt x="729997" y="30850"/>
                        <a:pt x="781376" y="50165"/>
                        <a:pt x="837411" y="50440"/>
                      </a:cubicBezTo>
                      <a:cubicBezTo>
                        <a:pt x="892436" y="50710"/>
                        <a:pt x="943514" y="32572"/>
                        <a:pt x="971420" y="2853"/>
                      </a:cubicBezTo>
                      <a:lnTo>
                        <a:pt x="1047649" y="30960"/>
                      </a:lnTo>
                      <a:cubicBezTo>
                        <a:pt x="1008220" y="91565"/>
                        <a:pt x="926066" y="129739"/>
                        <a:pt x="836429" y="129105"/>
                      </a:cubicBezTo>
                      <a:cubicBezTo>
                        <a:pt x="745803" y="128464"/>
                        <a:pt x="663912" y="88281"/>
                        <a:pt x="626553" y="26119"/>
                      </a:cubicBezTo>
                      <a:close/>
                      <a:moveTo>
                        <a:pt x="76682" y="0"/>
                      </a:moveTo>
                      <a:cubicBezTo>
                        <a:pt x="103444" y="30850"/>
                        <a:pt x="154823" y="50165"/>
                        <a:pt x="210858" y="50440"/>
                      </a:cubicBezTo>
                      <a:cubicBezTo>
                        <a:pt x="265883" y="50710"/>
                        <a:pt x="316961" y="32572"/>
                        <a:pt x="344867" y="2853"/>
                      </a:cubicBezTo>
                      <a:lnTo>
                        <a:pt x="421096" y="30960"/>
                      </a:lnTo>
                      <a:cubicBezTo>
                        <a:pt x="381667" y="91565"/>
                        <a:pt x="299513" y="129739"/>
                        <a:pt x="209876" y="129105"/>
                      </a:cubicBezTo>
                      <a:cubicBezTo>
                        <a:pt x="119250" y="128464"/>
                        <a:pt x="37359" y="88281"/>
                        <a:pt x="0" y="261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円/楕円 532">
                  <a:extLst>
                    <a:ext uri="{FF2B5EF4-FFF2-40B4-BE49-F238E27FC236}">
                      <a16:creationId xmlns:a16="http://schemas.microsoft.com/office/drawing/2014/main" id="{0D606054-8581-C897-98E9-EA4108A8DAC7}"/>
                    </a:ext>
                  </a:extLst>
                </p:cNvPr>
                <p:cNvSpPr/>
                <p:nvPr/>
              </p:nvSpPr>
              <p:spPr bwMode="auto">
                <a:xfrm>
                  <a:off x="6093530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円/楕円 533">
                  <a:extLst>
                    <a:ext uri="{FF2B5EF4-FFF2-40B4-BE49-F238E27FC236}">
                      <a16:creationId xmlns:a16="http://schemas.microsoft.com/office/drawing/2014/main" id="{AD8539B0-D2AE-7AD8-53B4-16A87207C7AA}"/>
                    </a:ext>
                  </a:extLst>
                </p:cNvPr>
                <p:cNvSpPr/>
                <p:nvPr/>
              </p:nvSpPr>
              <p:spPr bwMode="auto">
                <a:xfrm>
                  <a:off x="6970219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610E23D-C8EE-B3D3-F3D0-E796E56E0541}"/>
                </a:ext>
              </a:extLst>
            </p:cNvPr>
            <p:cNvSpPr/>
            <p:nvPr/>
          </p:nvSpPr>
          <p:spPr bwMode="auto">
            <a:xfrm flipH="1">
              <a:off x="2672497" y="4049224"/>
              <a:ext cx="1262391" cy="784147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FF4D8660-A76C-CA3A-C5B7-121848337105}"/>
              </a:ext>
            </a:extLst>
          </p:cNvPr>
          <p:cNvSpPr txBox="1"/>
          <p:nvPr/>
        </p:nvSpPr>
        <p:spPr>
          <a:xfrm>
            <a:off x="646419" y="284988"/>
            <a:ext cx="1046440" cy="79658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2800" dirty="0">
                <a:ln w="28575">
                  <a:noFill/>
                </a:ln>
                <a:solidFill>
                  <a:srgbClr val="FF0000"/>
                </a:solidFill>
              </a:rPr>
              <a:t>代引きは必ず事前連絡が必要です。</a:t>
            </a:r>
            <a:br>
              <a:rPr lang="en-US" altLang="ja-JP" sz="28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2800" dirty="0">
                <a:ln w="28575">
                  <a:noFill/>
                </a:ln>
                <a:solidFill>
                  <a:srgbClr val="FF0000"/>
                </a:solidFill>
              </a:rPr>
              <a:t>連絡がない場合は受け取りできません。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0FCB9A6B-D65A-0F67-109B-E962B483A76D}"/>
              </a:ext>
            </a:extLst>
          </p:cNvPr>
          <p:cNvSpPr txBox="1"/>
          <p:nvPr/>
        </p:nvSpPr>
        <p:spPr>
          <a:xfrm>
            <a:off x="2726046" y="508921"/>
            <a:ext cx="3493264" cy="90048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</a:rPr>
              <a:t>配達業者様へ</a:t>
            </a:r>
          </a:p>
          <a:p>
            <a:pPr algn="l"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  <a:solidFill>
                  <a:srgbClr val="002060"/>
                </a:solidFill>
              </a:rPr>
              <a:t>配達ご苦労様です。代引き以外の荷物は呼び鈴･声かけ無しで玄関内へ置いてください。</a:t>
            </a:r>
            <a:r>
              <a:rPr lang="en-US" altLang="ja-JP" sz="4000" dirty="0">
                <a:ln w="28575">
                  <a:noFill/>
                </a:ln>
                <a:solidFill>
                  <a:srgbClr val="002060"/>
                </a:solidFill>
              </a:rPr>
              <a:t>(</a:t>
            </a:r>
            <a:r>
              <a:rPr lang="ja-JP" altLang="en-US" sz="4000" dirty="0">
                <a:ln w="28575">
                  <a:noFill/>
                </a:ln>
                <a:solidFill>
                  <a:srgbClr val="002060"/>
                </a:solidFill>
              </a:rPr>
              <a:t>要冷凍 冷蔵除く</a:t>
            </a:r>
            <a:r>
              <a:rPr lang="en-US" altLang="ja-JP" sz="4000" dirty="0">
                <a:ln w="28575">
                  <a:noFill/>
                </a:ln>
                <a:solidFill>
                  <a:srgbClr val="002060"/>
                </a:solidFill>
              </a:rPr>
              <a:t>)</a:t>
            </a:r>
            <a:br>
              <a:rPr lang="en-US" altLang="ja-JP" sz="4000" dirty="0">
                <a:ln w="28575">
                  <a:noFill/>
                </a:ln>
                <a:solidFill>
                  <a:srgbClr val="002060"/>
                </a:solidFill>
              </a:rPr>
            </a:br>
            <a:r>
              <a:rPr lang="ja-JP" altLang="en-US" sz="4000" dirty="0">
                <a:ln w="28575">
                  <a:noFill/>
                </a:ln>
                <a:solidFill>
                  <a:srgbClr val="002060"/>
                </a:solidFill>
              </a:rPr>
              <a:t>よろしくお願いします。</a:t>
            </a: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F1B37A8-A177-A0E5-7BB2-2260A470C83A}"/>
              </a:ext>
            </a:extLst>
          </p:cNvPr>
          <p:cNvSpPr/>
          <p:nvPr/>
        </p:nvSpPr>
        <p:spPr>
          <a:xfrm>
            <a:off x="127625" y="2407008"/>
            <a:ext cx="6633484" cy="202002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E2B382B-2146-733F-4429-79B2898B11C0}"/>
              </a:ext>
            </a:extLst>
          </p:cNvPr>
          <p:cNvSpPr txBox="1"/>
          <p:nvPr/>
        </p:nvSpPr>
        <p:spPr>
          <a:xfrm>
            <a:off x="1127404" y="302687"/>
            <a:ext cx="4698722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400" u="sng" dirty="0">
                <a:ln w="28575">
                  <a:noFill/>
                </a:ln>
              </a:rPr>
              <a:t>配達業者様へ</a:t>
            </a:r>
          </a:p>
          <a:p>
            <a:pPr>
              <a:spcAft>
                <a:spcPts val="1800"/>
              </a:spcAft>
            </a:pPr>
            <a:r>
              <a:rPr lang="ja-JP" altLang="en-US" sz="4400" dirty="0">
                <a:ln w="28575">
                  <a:noFill/>
                </a:ln>
                <a:solidFill>
                  <a:srgbClr val="002060"/>
                </a:solidFill>
              </a:rPr>
              <a:t>配達ご苦労様です</a:t>
            </a:r>
            <a:endParaRPr lang="ja-JP" altLang="en-US" sz="4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6B577DE-6405-62F1-D126-3E6CB9218B6C}"/>
              </a:ext>
            </a:extLst>
          </p:cNvPr>
          <p:cNvGrpSpPr/>
          <p:nvPr/>
        </p:nvGrpSpPr>
        <p:grpSpPr>
          <a:xfrm>
            <a:off x="2169886" y="2073826"/>
            <a:ext cx="2518228" cy="2063424"/>
            <a:chOff x="1768635" y="580357"/>
            <a:chExt cx="1358186" cy="1112892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A9B5584B-A242-5DAA-04CE-E7DB378A014E}"/>
                </a:ext>
              </a:extLst>
            </p:cNvPr>
            <p:cNvSpPr/>
            <p:nvPr/>
          </p:nvSpPr>
          <p:spPr bwMode="auto">
            <a:xfrm rot="10800000">
              <a:off x="1768635" y="1166072"/>
              <a:ext cx="1358186" cy="527177"/>
            </a:xfrm>
            <a:prstGeom prst="trapezoid">
              <a:avLst>
                <a:gd name="adj" fmla="val 41920"/>
              </a:avLst>
            </a:prstGeom>
            <a:gradFill>
              <a:gsLst>
                <a:gs pos="0">
                  <a:srgbClr val="FFC000"/>
                </a:gs>
                <a:gs pos="100000">
                  <a:srgbClr val="CC6600"/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15CE8091-613B-35F2-E9E7-D269634FFEC0}"/>
                </a:ext>
              </a:extLst>
            </p:cNvPr>
            <p:cNvSpPr/>
            <p:nvPr/>
          </p:nvSpPr>
          <p:spPr bwMode="auto">
            <a:xfrm rot="10800000" flipV="1">
              <a:off x="1768635" y="580357"/>
              <a:ext cx="1358186" cy="585716"/>
            </a:xfrm>
            <a:prstGeom prst="trapezoid">
              <a:avLst>
                <a:gd name="adj" fmla="val 34151"/>
              </a:avLst>
            </a:prstGeom>
            <a:gradFill>
              <a:gsLst>
                <a:gs pos="0">
                  <a:srgbClr val="FFC000"/>
                </a:gs>
                <a:gs pos="100000">
                  <a:srgbClr val="CC6600"/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台形 21">
              <a:extLst>
                <a:ext uri="{FF2B5EF4-FFF2-40B4-BE49-F238E27FC236}">
                  <a16:creationId xmlns:a16="http://schemas.microsoft.com/office/drawing/2014/main" id="{58D17560-C9E7-1042-8040-DE167BF29C14}"/>
                </a:ext>
              </a:extLst>
            </p:cNvPr>
            <p:cNvSpPr/>
            <p:nvPr/>
          </p:nvSpPr>
          <p:spPr bwMode="auto">
            <a:xfrm rot="10800000" flipV="1">
              <a:off x="1854359" y="803991"/>
              <a:ext cx="1186738" cy="85608"/>
            </a:xfrm>
            <a:prstGeom prst="trapezoid">
              <a:avLst>
                <a:gd name="adj" fmla="val 34151"/>
              </a:avLst>
            </a:pr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2291F266-FD6F-009F-4496-05703426579E}"/>
                </a:ext>
              </a:extLst>
            </p:cNvPr>
            <p:cNvGrpSpPr/>
            <p:nvPr/>
          </p:nvGrpSpPr>
          <p:grpSpPr>
            <a:xfrm>
              <a:off x="2109209" y="1282585"/>
              <a:ext cx="677036" cy="313822"/>
              <a:chOff x="6258145" y="4794289"/>
              <a:chExt cx="675075" cy="345495"/>
            </a:xfrm>
          </p:grpSpPr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C99BFB41-3862-36D8-150A-402E1652AC9B}"/>
                  </a:ext>
                </a:extLst>
              </p:cNvPr>
              <p:cNvSpPr txBox="1"/>
              <p:nvPr/>
            </p:nvSpPr>
            <p:spPr>
              <a:xfrm>
                <a:off x="6338042" y="4860424"/>
                <a:ext cx="515280" cy="2132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1859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0000"/>
                    </a:solidFill>
                    <a:latin typeface="+mj-ea"/>
                    <a:ea typeface="+mj-ea"/>
                  </a:rPr>
                  <a:t>荷物</a:t>
                </a:r>
              </a:p>
            </p:txBody>
          </p:sp>
          <p:sp>
            <p:nvSpPr>
              <p:cNvPr id="25" name="ドーナツ 470">
                <a:extLst>
                  <a:ext uri="{FF2B5EF4-FFF2-40B4-BE49-F238E27FC236}">
                    <a16:creationId xmlns:a16="http://schemas.microsoft.com/office/drawing/2014/main" id="{8EB80775-AFD0-B020-B4D5-60A47DEA90FD}"/>
                  </a:ext>
                </a:extLst>
              </p:cNvPr>
              <p:cNvSpPr/>
              <p:nvPr/>
            </p:nvSpPr>
            <p:spPr bwMode="auto">
              <a:xfrm>
                <a:off x="6258145" y="4794289"/>
                <a:ext cx="675075" cy="345495"/>
              </a:xfrm>
              <a:prstGeom prst="donut">
                <a:avLst>
                  <a:gd name="adj" fmla="val 863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A6FCC91-110C-A6D8-30F2-02B5539767E3}"/>
              </a:ext>
            </a:extLst>
          </p:cNvPr>
          <p:cNvSpPr txBox="1"/>
          <p:nvPr/>
        </p:nvSpPr>
        <p:spPr>
          <a:xfrm>
            <a:off x="404095" y="4760213"/>
            <a:ext cx="6076916" cy="346030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代引き以外の荷物は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呼び鈴･声かけ無しで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玄関内へ置いてください </a:t>
            </a:r>
            <a:b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(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要冷凍 冷蔵除く</a:t>
            </a: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)</a:t>
            </a:r>
            <a:b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noFill/>
                </a:ln>
              </a:rPr>
              <a:t>よろしくお願いします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7546BAC-E252-D3B9-679A-7F34C8830686}"/>
              </a:ext>
            </a:extLst>
          </p:cNvPr>
          <p:cNvSpPr txBox="1"/>
          <p:nvPr/>
        </p:nvSpPr>
        <p:spPr>
          <a:xfrm>
            <a:off x="217714" y="8694275"/>
            <a:ext cx="64225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2600" u="sng" dirty="0">
                <a:ln w="28575">
                  <a:noFill/>
                </a:ln>
              </a:rPr>
              <a:t>代引きは必ず事前連絡が必要です。</a:t>
            </a:r>
            <a:br>
              <a:rPr lang="en-US" altLang="ja-JP" sz="2600" u="sng" dirty="0">
                <a:ln w="28575">
                  <a:noFill/>
                </a:ln>
              </a:rPr>
            </a:br>
            <a:r>
              <a:rPr lang="ja-JP" altLang="en-US" sz="2600" u="sng" dirty="0">
                <a:ln w="28575">
                  <a:noFill/>
                </a:ln>
              </a:rPr>
              <a:t>連絡がない場合は受け取りできません。</a:t>
            </a:r>
            <a:endParaRPr lang="ja-JP" altLang="en-US" sz="26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215</Words>
  <Application>Microsoft Office PowerPoint</Application>
  <PresentationFormat>A4 210 x 297 mm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置き配の指示の貼り紙</dc:title>
  <dc:subject>置き配の指示の貼り紙</dc:subject>
  <dc:creator>でじけろお</dc:creator>
  <cp:lastModifiedBy>Keroo</cp:lastModifiedBy>
  <cp:revision>1</cp:revision>
  <dcterms:created xsi:type="dcterms:W3CDTF">2014-12-04T06:28:15Z</dcterms:created>
  <dcterms:modified xsi:type="dcterms:W3CDTF">2025-10-24T02:13:28Z</dcterms:modified>
  <cp:version>1</cp:version>
</cp:coreProperties>
</file>